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8"/>
  </p:notesMasterIdLst>
  <p:handoutMasterIdLst>
    <p:handoutMasterId r:id="rId29"/>
  </p:handoutMasterIdLst>
  <p:sldIdLst>
    <p:sldId id="256" r:id="rId5"/>
    <p:sldId id="530" r:id="rId6"/>
    <p:sldId id="550" r:id="rId7"/>
    <p:sldId id="531" r:id="rId8"/>
    <p:sldId id="532" r:id="rId9"/>
    <p:sldId id="533" r:id="rId10"/>
    <p:sldId id="534" r:id="rId11"/>
    <p:sldId id="535" r:id="rId12"/>
    <p:sldId id="536" r:id="rId13"/>
    <p:sldId id="537" r:id="rId14"/>
    <p:sldId id="538" r:id="rId15"/>
    <p:sldId id="539" r:id="rId16"/>
    <p:sldId id="540" r:id="rId17"/>
    <p:sldId id="541" r:id="rId18"/>
    <p:sldId id="542" r:id="rId19"/>
    <p:sldId id="543" r:id="rId20"/>
    <p:sldId id="544" r:id="rId21"/>
    <p:sldId id="545" r:id="rId22"/>
    <p:sldId id="546" r:id="rId23"/>
    <p:sldId id="547" r:id="rId24"/>
    <p:sldId id="548" r:id="rId25"/>
    <p:sldId id="549" r:id="rId26"/>
    <p:sldId id="26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541" userDrawn="1">
          <p15:clr>
            <a:srgbClr val="A4A3A4"/>
          </p15:clr>
        </p15:guide>
        <p15:guide id="7" pos="2366" userDrawn="1">
          <p15:clr>
            <a:srgbClr val="A4A3A4"/>
          </p15:clr>
        </p15:guide>
        <p15:guide id="8" orient="horz" pos="3090" userDrawn="1">
          <p15:clr>
            <a:srgbClr val="A4A3A4"/>
          </p15:clr>
        </p15:guide>
        <p15:guide id="9" orient="horz" pos="1593" userDrawn="1">
          <p15:clr>
            <a:srgbClr val="A4A3A4"/>
          </p15:clr>
        </p15:guide>
        <p15:guide id="10" orient="horz" pos="10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668"/>
    <a:srgbClr val="FFBF88"/>
    <a:srgbClr val="E36C09"/>
    <a:srgbClr val="0C4358"/>
    <a:srgbClr val="0C4157"/>
    <a:srgbClr val="00A832"/>
    <a:srgbClr val="E64A3A"/>
    <a:srgbClr val="E64B3B"/>
    <a:srgbClr val="54823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477BA-BC51-4774-9A5D-45B01B06F7B4}" v="15" dt="2020-12-02T16:09:03.783"/>
    <p1510:client id="{565E53D4-7BBF-4C60-9CA2-264116E3A062}" v="35" dt="2020-12-02T16:08:44.046"/>
    <p1510:client id="{6366B6B9-B8A5-4933-8A1C-4D8E70E26D22}" v="21" dt="2020-12-02T15:56:31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79932" autoAdjust="0"/>
  </p:normalViewPr>
  <p:slideViewPr>
    <p:cSldViewPr snapToGrid="0">
      <p:cViewPr varScale="1">
        <p:scale>
          <a:sx n="101" d="100"/>
          <a:sy n="101" d="100"/>
        </p:scale>
        <p:origin x="336" y="184"/>
      </p:cViewPr>
      <p:guideLst>
        <p:guide orient="horz" pos="2319"/>
        <p:guide pos="529"/>
        <p:guide orient="horz" pos="3702"/>
        <p:guide pos="3840"/>
        <p:guide pos="7151"/>
        <p:guide pos="5541"/>
        <p:guide pos="2366"/>
        <p:guide orient="horz" pos="3090"/>
        <p:guide orient="horz" pos="1593"/>
        <p:guide orient="horz" pos="1094"/>
      </p:guideLst>
    </p:cSldViewPr>
  </p:slideViewPr>
  <p:outlineViewPr>
    <p:cViewPr>
      <p:scale>
        <a:sx n="33" d="100"/>
        <a:sy n="33" d="100"/>
      </p:scale>
      <p:origin x="0" y="-906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74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y Penev (New Horizons)" userId="1f86a181-743a-49c4-a142-7bbe585c9953" providerId="ADAL" clId="{875D6953-77F4-47B4-9AC1-0F1CA62E26B7}"/>
    <pc:docChg chg="undo custSel modSld">
      <pc:chgData name="Nikolay Penev (New Horizons)" userId="1f86a181-743a-49c4-a142-7bbe585c9953" providerId="ADAL" clId="{875D6953-77F4-47B4-9AC1-0F1CA62E26B7}" dt="2020-12-02T19:24:13.732" v="179" actId="14100"/>
      <pc:docMkLst>
        <pc:docMk/>
      </pc:docMkLst>
      <pc:sldChg chg="modSp mod">
        <pc:chgData name="Nikolay Penev (New Horizons)" userId="1f86a181-743a-49c4-a142-7bbe585c9953" providerId="ADAL" clId="{875D6953-77F4-47B4-9AC1-0F1CA62E26B7}" dt="2020-12-02T19:24:13.732" v="179" actId="14100"/>
        <pc:sldMkLst>
          <pc:docMk/>
          <pc:sldMk cId="4045195976" sldId="260"/>
        </pc:sldMkLst>
        <pc:spChg chg="mod">
          <ac:chgData name="Nikolay Penev (New Horizons)" userId="1f86a181-743a-49c4-a142-7bbe585c9953" providerId="ADAL" clId="{875D6953-77F4-47B4-9AC1-0F1CA62E26B7}" dt="2020-12-02T19:24:13.732" v="179" actId="14100"/>
          <ac:spMkLst>
            <pc:docMk/>
            <pc:sldMk cId="4045195976" sldId="260"/>
            <ac:spMk id="5" creationId="{00000000-0000-0000-0000-000000000000}"/>
          </ac:spMkLst>
        </pc:spChg>
      </pc:sldChg>
      <pc:sldChg chg="modSp mod">
        <pc:chgData name="Nikolay Penev (New Horizons)" userId="1f86a181-743a-49c4-a142-7bbe585c9953" providerId="ADAL" clId="{875D6953-77F4-47B4-9AC1-0F1CA62E26B7}" dt="2020-12-02T19:16:07.427" v="150" actId="20577"/>
        <pc:sldMkLst>
          <pc:docMk/>
          <pc:sldMk cId="1416174363" sldId="510"/>
        </pc:sldMkLst>
        <pc:spChg chg="mod">
          <ac:chgData name="Nikolay Penev (New Horizons)" userId="1f86a181-743a-49c4-a142-7bbe585c9953" providerId="ADAL" clId="{875D6953-77F4-47B4-9AC1-0F1CA62E26B7}" dt="2020-12-02T19:16:07.427" v="150" actId="20577"/>
          <ac:spMkLst>
            <pc:docMk/>
            <pc:sldMk cId="1416174363" sldId="510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BDFBE-C61C-489E-9FD2-035C8CE33880}" type="datetimeFigureOut">
              <a:rPr lang="en-US" smtClean="0"/>
              <a:t>2/6/21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80629-F3E9-4462-AB0F-527CED753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59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620B6-4132-4BB9-9150-B685AEE565D4}" type="datetimeFigureOut">
              <a:rPr lang="en-US" smtClean="0"/>
              <a:t>2/6/21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3582A-D6DB-4157-9BEB-BC81F9F34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3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 in the course on:</a:t>
            </a:r>
          </a:p>
          <a:p>
            <a:r>
              <a:rPr lang="en-US" dirty="0"/>
              <a:t>With me: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75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8FBBAE0-2D43-4B34-B8C1-532C38F8DD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4" r="-104" b="10302"/>
          <a:stretch/>
        </p:blipFill>
        <p:spPr>
          <a:xfrm>
            <a:off x="-12701" y="1700779"/>
            <a:ext cx="12217399" cy="51572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622773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25398" y="4759248"/>
            <a:ext cx="12217398" cy="1930317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25401" y="5043862"/>
            <a:ext cx="12192000" cy="741050"/>
          </a:xfrm>
        </p:spPr>
        <p:txBody>
          <a:bodyPr vert="horz"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 на презентацията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5953347"/>
            <a:ext cx="12192000" cy="408335"/>
          </a:xfrm>
        </p:spPr>
        <p:txBody>
          <a:bodyPr vert="horz"/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dirty="0"/>
              <a:t>Подзаглавие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" y="-10895"/>
            <a:ext cx="12204700" cy="163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BF81A2B-9DC6-4357-B88E-FF39A560D5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02" y="337854"/>
            <a:ext cx="3680795" cy="10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4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9" r="104" b="1408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962" y="5946757"/>
            <a:ext cx="2232075" cy="5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054B0BE2-8917-46EA-8F1E-4EF9EDB00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" r="1031" b="3834"/>
          <a:stretch/>
        </p:blipFill>
        <p:spPr>
          <a:xfrm rot="10800000">
            <a:off x="-1" y="101600"/>
            <a:ext cx="12191994" cy="67551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D592AB-43FC-4B2E-AC90-9CB09B181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9664" y="60021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02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24166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3505E-6DEF-4B08-8C23-643B9E555914}"/>
              </a:ext>
            </a:extLst>
          </p:cNvPr>
          <p:cNvSpPr/>
          <p:nvPr userDrawn="1"/>
        </p:nvSpPr>
        <p:spPr>
          <a:xfrm>
            <a:off x="0" y="104775"/>
            <a:ext cx="12192000" cy="67532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6313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87748A-4FF0-4DED-81F3-6B779F3DE4CD}"/>
              </a:ext>
            </a:extLst>
          </p:cNvPr>
          <p:cNvSpPr/>
          <p:nvPr userDrawn="1"/>
        </p:nvSpPr>
        <p:spPr>
          <a:xfrm>
            <a:off x="0" y="-43982"/>
            <a:ext cx="12192000" cy="149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654A1BD-1EE3-4968-908F-C6A2A0E82F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21254" b="4381"/>
          <a:stretch/>
        </p:blipFill>
        <p:spPr>
          <a:xfrm>
            <a:off x="0" y="814810"/>
            <a:ext cx="12192000" cy="6043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1E1847-5382-45C0-BF1F-A4405B634BBA}"/>
              </a:ext>
            </a:extLst>
          </p:cNvPr>
          <p:cNvSpPr/>
          <p:nvPr userDrawn="1"/>
        </p:nvSpPr>
        <p:spPr>
          <a:xfrm>
            <a:off x="0" y="807840"/>
            <a:ext cx="12192000" cy="6058472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39543E-D54C-4C78-879E-7ACB6BA0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001"/>
            <a:ext cx="10515600" cy="47450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01F07C-E2E4-4B1B-AB98-83DBF4139F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806700"/>
            <a:ext cx="10515600" cy="35814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745118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2391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ucto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Информация за инструктора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748905"/>
            <a:ext cx="5459027" cy="4066113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None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83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Кликнете, за да добавите биография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05697F-A00E-4F84-9E3F-5A7901DD08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02452" y="1102522"/>
            <a:ext cx="4451349" cy="46529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bg-BG"/>
              <a:t>Кликнете за да добавите Ваша снимка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3A83E3-3E08-4AF9-A3D4-E8D69F574A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949325"/>
            <a:ext cx="5459027" cy="7191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4pPr marL="1371566" indent="0">
              <a:buNone/>
              <a:defRPr/>
            </a:lvl4pPr>
          </a:lstStyle>
          <a:p>
            <a:pPr lvl="0"/>
            <a:r>
              <a:rPr lang="bg-BG"/>
              <a:t>Кликнете, за да добавите име</a:t>
            </a:r>
          </a:p>
        </p:txBody>
      </p:sp>
    </p:spTree>
    <p:extLst>
      <p:ext uri="{BB962C8B-B14F-4D97-AF65-F5344CB8AC3E}">
        <p14:creationId xmlns:p14="http://schemas.microsoft.com/office/powerpoint/2010/main" val="144368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61458"/>
            <a:ext cx="10515600" cy="5011636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984739"/>
            <a:ext cx="10515600" cy="4915794"/>
          </a:xfrm>
        </p:spPr>
        <p:txBody>
          <a:bodyPr/>
          <a:lstStyle>
            <a:lvl1pPr marL="0" indent="0">
              <a:buClr>
                <a:srgbClr val="E36C09"/>
              </a:buClr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E36C09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E36C09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E36C09"/>
              </a:buCl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E36C09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9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FCADB0-04B3-415C-9040-5F596A3CF2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4"/>
          <a:stretch>
            <a:fillRect/>
          </a:stretch>
        </p:blipFill>
        <p:spPr>
          <a:xfrm>
            <a:off x="53340" y="84136"/>
            <a:ext cx="12138660" cy="6773864"/>
          </a:xfrm>
          <a:custGeom>
            <a:avLst/>
            <a:gdLst>
              <a:gd name="connsiteX0" fmla="*/ 0 w 12138660"/>
              <a:gd name="connsiteY0" fmla="*/ 0 h 6773864"/>
              <a:gd name="connsiteX1" fmla="*/ 12138660 w 12138660"/>
              <a:gd name="connsiteY1" fmla="*/ 0 h 6773864"/>
              <a:gd name="connsiteX2" fmla="*/ 12138660 w 12138660"/>
              <a:gd name="connsiteY2" fmla="*/ 6773864 h 6773864"/>
              <a:gd name="connsiteX3" fmla="*/ 0 w 12138660"/>
              <a:gd name="connsiteY3" fmla="*/ 6773864 h 677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8660" h="6773864">
                <a:moveTo>
                  <a:pt x="0" y="0"/>
                </a:moveTo>
                <a:lnTo>
                  <a:pt x="12138660" y="0"/>
                </a:lnTo>
                <a:lnTo>
                  <a:pt x="12138660" y="6773864"/>
                </a:lnTo>
                <a:lnTo>
                  <a:pt x="0" y="6773864"/>
                </a:lnTo>
                <a:close/>
              </a:path>
            </a:pathLst>
          </a:custGeom>
          <a:scene3d>
            <a:camera prst="orthographicFront">
              <a:rot lat="0" lon="10859978" rev="0"/>
            </a:camera>
            <a:lightRig rig="threePt" dir="t"/>
          </a:scene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69671E-47E8-430C-8014-52B8B69293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Logo NH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623" y="530835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4012" y="4593709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443" y="1804366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835" y="778911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83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E8A9683-6980-42A8-87A2-3A8250240F6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3017520" y="841248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65B72E-50D1-49B3-9148-220C7266DC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>
              <a:fillRect/>
            </a:stretch>
          </p:blipFill>
          <p:spPr>
            <a:xfrm>
              <a:off x="-2964180" y="8435656"/>
              <a:ext cx="12138660" cy="6773864"/>
            </a:xfrm>
            <a:custGeom>
              <a:avLst/>
              <a:gdLst>
                <a:gd name="connsiteX0" fmla="*/ 0 w 12138660"/>
                <a:gd name="connsiteY0" fmla="*/ 0 h 6773864"/>
                <a:gd name="connsiteX1" fmla="*/ 12138660 w 12138660"/>
                <a:gd name="connsiteY1" fmla="*/ 0 h 6773864"/>
                <a:gd name="connsiteX2" fmla="*/ 12138660 w 12138660"/>
                <a:gd name="connsiteY2" fmla="*/ 6773864 h 6773864"/>
                <a:gd name="connsiteX3" fmla="*/ 0 w 12138660"/>
                <a:gd name="connsiteY3" fmla="*/ 6773864 h 6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38660" h="6773864">
                  <a:moveTo>
                    <a:pt x="0" y="0"/>
                  </a:moveTo>
                  <a:lnTo>
                    <a:pt x="12138660" y="0"/>
                  </a:lnTo>
                  <a:lnTo>
                    <a:pt x="12138660" y="6773864"/>
                  </a:lnTo>
                  <a:lnTo>
                    <a:pt x="0" y="6773864"/>
                  </a:lnTo>
                  <a:close/>
                </a:path>
              </a:pathLst>
            </a:custGeom>
            <a:scene3d>
              <a:camera prst="orthographicFront">
                <a:rot lat="0" lon="10859978" rev="0"/>
              </a:camera>
              <a:lightRig rig="threePt" dir="t"/>
            </a:scene3d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7164FD-8E6E-4D41-921C-B45CD48783C7}"/>
                </a:ext>
              </a:extLst>
            </p:cNvPr>
            <p:cNvSpPr/>
            <p:nvPr userDrawn="1"/>
          </p:nvSpPr>
          <p:spPr>
            <a:xfrm>
              <a:off x="-3017520" y="8412480"/>
              <a:ext cx="12192000" cy="6858000"/>
            </a:xfrm>
            <a:prstGeom prst="rect">
              <a:avLst/>
            </a:pr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678" y="5453239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86857" y="4125944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49" y="2652606"/>
            <a:ext cx="10515600" cy="599903"/>
          </a:xfr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803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28" b="1378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90169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811885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99067" y="4738469"/>
            <a:ext cx="10348384" cy="78006"/>
          </a:xfrm>
          <a:prstGeom prst="rect">
            <a:avLst/>
          </a:prstGeom>
          <a:solidFill>
            <a:srgbClr val="F392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964" y="57354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2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40724"/>
            <a:ext cx="10515600" cy="501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11000"/>
            <a:ext cx="8408277" cy="1324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0782874" y="-11000"/>
            <a:ext cx="1423993" cy="1324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8408277" y="-11000"/>
            <a:ext cx="2374596" cy="13246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838200" y="755315"/>
            <a:ext cx="10515600" cy="4571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44" y="6158737"/>
            <a:ext cx="2232075" cy="6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2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5" r:id="rId2"/>
    <p:sldLayoutId id="2147483704" r:id="rId3"/>
    <p:sldLayoutId id="2147483662" r:id="rId4"/>
    <p:sldLayoutId id="2147483673" r:id="rId5"/>
    <p:sldLayoutId id="2147483664" r:id="rId6"/>
    <p:sldLayoutId id="2147483663" r:id="rId7"/>
    <p:sldLayoutId id="2147483677" r:id="rId8"/>
    <p:sldLayoutId id="2147483672" r:id="rId9"/>
    <p:sldLayoutId id="2147483708" r:id="rId10"/>
    <p:sldLayoutId id="2147483709" r:id="rId11"/>
    <p:sldLayoutId id="2147483666" r:id="rId12"/>
    <p:sldLayoutId id="2147483667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36C0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×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Calibri" panose="020F0502020204030204" pitchFamily="34" charset="0"/>
        <a:buChar char="×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APIS String StringBuilder and Date’s </a:t>
            </a:r>
            <a:r>
              <a:rPr lang="en-US" dirty="0" err="1"/>
              <a:t>apis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Simeon </a:t>
            </a:r>
            <a:r>
              <a:rPr lang="en-US" sz="2000" dirty="0" err="1"/>
              <a:t>Angelov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1482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C7D42-361C-F348-9B42-26C8A8667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Q8. What will be the result </a:t>
            </a:r>
            <a:r>
              <a:rPr lang="en-US" dirty="0" err="1"/>
              <a:t>fo</a:t>
            </a:r>
            <a:r>
              <a:rPr lang="en-US" dirty="0"/>
              <a:t> compiling and executing the Test class?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EB5772C-B492-8041-84E6-B79A51383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171700"/>
            <a:ext cx="5486400" cy="2514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29F8D-4BB4-5A45-9AFB-6F45694E43C2}"/>
              </a:ext>
            </a:extLst>
          </p:cNvPr>
          <p:cNvSpPr txBox="1"/>
          <p:nvPr/>
        </p:nvSpPr>
        <p:spPr>
          <a:xfrm>
            <a:off x="838200" y="17780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 err="1"/>
              <a:t>false:true</a:t>
            </a:r>
            <a:endParaRPr lang="en-US" dirty="0"/>
          </a:p>
          <a:p>
            <a:pPr marL="342900" indent="-342900">
              <a:buAutoNum type="alphaLcParenR"/>
            </a:pPr>
            <a:r>
              <a:rPr lang="en-US" dirty="0"/>
              <a:t>An exception during runtime</a:t>
            </a:r>
          </a:p>
          <a:p>
            <a:pPr marL="342900" indent="-342900">
              <a:buAutoNum type="alphaLcParenR"/>
            </a:pPr>
            <a:r>
              <a:rPr lang="en-US" dirty="0" err="1"/>
              <a:t>true:false</a:t>
            </a:r>
            <a:endParaRPr lang="en-US" dirty="0"/>
          </a:p>
          <a:p>
            <a:pPr marL="342900" indent="-342900">
              <a:buAutoNum type="alphaLcParenR"/>
            </a:pPr>
            <a:r>
              <a:rPr lang="en-US" dirty="0"/>
              <a:t>Compilation error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5E77D0-BD9A-734F-9BF4-04E4DE43A8C0}"/>
              </a:ext>
            </a:extLst>
          </p:cNvPr>
          <p:cNvSpPr txBox="1"/>
          <p:nvPr/>
        </p:nvSpPr>
        <p:spPr>
          <a:xfrm>
            <a:off x="901700" y="5511800"/>
            <a:ext cx="530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</a:t>
            </a:r>
          </a:p>
        </p:txBody>
      </p:sp>
    </p:spTree>
    <p:extLst>
      <p:ext uri="{BB962C8B-B14F-4D97-AF65-F5344CB8AC3E}">
        <p14:creationId xmlns:p14="http://schemas.microsoft.com/office/powerpoint/2010/main" val="3819586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434D3-A31F-034C-9C28-86500B7B6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Q9: What will be the result of compiling and executing of the Test class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44E781-BD94-FB46-AB9F-DBFB0E58D33A}"/>
              </a:ext>
            </a:extLst>
          </p:cNvPr>
          <p:cNvSpPr txBox="1"/>
          <p:nvPr/>
        </p:nvSpPr>
        <p:spPr>
          <a:xfrm>
            <a:off x="6096000" y="1168400"/>
            <a:ext cx="55245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import </a:t>
            </a:r>
            <a:r>
              <a:rPr lang="en-GB" b="1" dirty="0" err="1"/>
              <a:t>java.time.LocalDate</a:t>
            </a:r>
            <a:r>
              <a:rPr lang="en-GB" b="1" dirty="0"/>
              <a:t>;</a:t>
            </a:r>
          </a:p>
          <a:p>
            <a:r>
              <a:rPr lang="en-GB" b="1" dirty="0"/>
              <a:t> </a:t>
            </a:r>
          </a:p>
          <a:p>
            <a:r>
              <a:rPr lang="en-GB" b="1" dirty="0"/>
              <a:t>class </a:t>
            </a:r>
            <a:r>
              <a:rPr lang="en-GB" b="1" dirty="0" err="1"/>
              <a:t>MyLocalDate</a:t>
            </a:r>
            <a:r>
              <a:rPr lang="en-GB" b="1" dirty="0"/>
              <a:t> extends </a:t>
            </a:r>
            <a:r>
              <a:rPr lang="en-GB" b="1" dirty="0" err="1"/>
              <a:t>LocalDate</a:t>
            </a:r>
            <a:r>
              <a:rPr lang="en-GB" b="1" dirty="0"/>
              <a:t> {</a:t>
            </a:r>
          </a:p>
          <a:p>
            <a:r>
              <a:rPr lang="en-GB" b="1" dirty="0"/>
              <a:t>     @Override</a:t>
            </a:r>
          </a:p>
          <a:p>
            <a:r>
              <a:rPr lang="en-GB" b="1" dirty="0"/>
              <a:t>    public String </a:t>
            </a:r>
            <a:r>
              <a:rPr lang="en-GB" b="1" dirty="0" err="1"/>
              <a:t>toString</a:t>
            </a:r>
            <a:r>
              <a:rPr lang="en-GB" b="1" dirty="0"/>
              <a:t>() {</a:t>
            </a:r>
          </a:p>
          <a:p>
            <a:r>
              <a:rPr lang="en-GB" b="1" dirty="0"/>
              <a:t>        return </a:t>
            </a:r>
            <a:r>
              <a:rPr lang="en-GB" b="1" dirty="0" err="1"/>
              <a:t>super.getDayOfMonth</a:t>
            </a:r>
            <a:r>
              <a:rPr lang="en-GB" b="1" dirty="0"/>
              <a:t>() + "-" + </a:t>
            </a:r>
            <a:r>
              <a:rPr lang="en-GB" b="1" dirty="0" err="1"/>
              <a:t>super.getMonthValue</a:t>
            </a:r>
            <a:r>
              <a:rPr lang="en-GB" b="1" dirty="0"/>
              <a:t>() + </a:t>
            </a:r>
          </a:p>
          <a:p>
            <a:r>
              <a:rPr lang="en-GB" b="1" dirty="0"/>
              <a:t>            "-" + </a:t>
            </a:r>
            <a:r>
              <a:rPr lang="en-GB" b="1" dirty="0" err="1"/>
              <a:t>super.getYear</a:t>
            </a:r>
            <a:r>
              <a:rPr lang="en-GB" b="1" dirty="0"/>
              <a:t>();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}</a:t>
            </a:r>
          </a:p>
          <a:p>
            <a:r>
              <a:rPr lang="en-GB" b="1" dirty="0"/>
              <a:t> </a:t>
            </a:r>
          </a:p>
          <a:p>
            <a:r>
              <a:rPr lang="en-GB" b="1" dirty="0"/>
              <a:t>public class Test {</a:t>
            </a:r>
          </a:p>
          <a:p>
            <a:r>
              <a:rPr lang="en-GB" b="1" dirty="0"/>
              <a:t>    public static void main(String 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MyLocalDate</a:t>
            </a:r>
            <a:r>
              <a:rPr lang="en-GB" b="1" dirty="0"/>
              <a:t> date = </a:t>
            </a:r>
            <a:r>
              <a:rPr lang="en-GB" b="1" dirty="0" err="1"/>
              <a:t>LocalDate.parse</a:t>
            </a:r>
            <a:r>
              <a:rPr lang="en-GB" b="1" dirty="0"/>
              <a:t>("1980-03-16");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(date);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}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9F4290-4D00-5448-B15C-ADE7A68E92B0}"/>
              </a:ext>
            </a:extLst>
          </p:cNvPr>
          <p:cNvSpPr txBox="1"/>
          <p:nvPr/>
        </p:nvSpPr>
        <p:spPr>
          <a:xfrm>
            <a:off x="355600" y="1308100"/>
            <a:ext cx="5143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1980-03-16</a:t>
            </a:r>
          </a:p>
          <a:p>
            <a:pPr marL="342900" indent="-342900">
              <a:buAutoNum type="alphaLcParenR"/>
            </a:pPr>
            <a:r>
              <a:rPr lang="en-US" dirty="0"/>
              <a:t>16-3-1980</a:t>
            </a:r>
          </a:p>
          <a:p>
            <a:pPr marL="342900" indent="-342900">
              <a:buAutoNum type="alphaLcParenR"/>
            </a:pPr>
            <a:r>
              <a:rPr lang="en-US" dirty="0"/>
              <a:t>16-03-1980</a:t>
            </a:r>
          </a:p>
          <a:p>
            <a:pPr marL="342900" indent="-342900">
              <a:buAutoNum type="alphaLcParenR"/>
            </a:pPr>
            <a:r>
              <a:rPr lang="en-US" dirty="0"/>
              <a:t>Compilation error</a:t>
            </a:r>
          </a:p>
          <a:p>
            <a:pPr marL="342900" indent="-342900">
              <a:buAutoNum type="alphaLcParenR"/>
            </a:pPr>
            <a:r>
              <a:rPr lang="en-US" dirty="0"/>
              <a:t>An exception is throws at runtime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FA77A8-BA55-014F-A058-9A7F63750F12}"/>
              </a:ext>
            </a:extLst>
          </p:cNvPr>
          <p:cNvSpPr txBox="1"/>
          <p:nvPr/>
        </p:nvSpPr>
        <p:spPr>
          <a:xfrm>
            <a:off x="1016000" y="6184900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605103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9107C-FEF4-9341-9D19-0CB5246B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Q10 What will be the result of compiling and executing of test class?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F2B7DFCB-9666-D14E-BA14-2E4E24DB6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2616994"/>
            <a:ext cx="7239000" cy="19050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17628C-6889-C049-822B-24192F8F36BA}"/>
              </a:ext>
            </a:extLst>
          </p:cNvPr>
          <p:cNvSpPr txBox="1"/>
          <p:nvPr/>
        </p:nvSpPr>
        <p:spPr>
          <a:xfrm>
            <a:off x="355600" y="1485900"/>
            <a:ext cx="419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01-11-11</a:t>
            </a:r>
          </a:p>
          <a:p>
            <a:pPr marL="342900" indent="-342900">
              <a:buAutoNum type="alphaLcParenR"/>
            </a:pPr>
            <a:r>
              <a:rPr lang="en-US" dirty="0"/>
              <a:t>Runtime exception </a:t>
            </a:r>
          </a:p>
          <a:p>
            <a:pPr marL="342900" indent="-342900">
              <a:buAutoNum type="alphaLcParenR"/>
            </a:pPr>
            <a:r>
              <a:rPr lang="en-US" dirty="0"/>
              <a:t>11-11-12</a:t>
            </a:r>
          </a:p>
          <a:p>
            <a:pPr marL="342900" indent="-342900">
              <a:buAutoNum type="alphaLcParenR"/>
            </a:pPr>
            <a:r>
              <a:rPr lang="en-US" dirty="0"/>
              <a:t>01-11-12</a:t>
            </a:r>
          </a:p>
          <a:p>
            <a:pPr marL="342900" indent="-342900">
              <a:buAutoNum type="alphaLcParenR"/>
            </a:pPr>
            <a:r>
              <a:rPr lang="en-US" dirty="0"/>
              <a:t>11-11-11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F2AB7-DC95-374A-8054-9901E5CFF95B}"/>
              </a:ext>
            </a:extLst>
          </p:cNvPr>
          <p:cNvSpPr txBox="1"/>
          <p:nvPr/>
        </p:nvSpPr>
        <p:spPr>
          <a:xfrm>
            <a:off x="800100" y="5892800"/>
            <a:ext cx="668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 </a:t>
            </a:r>
          </a:p>
        </p:txBody>
      </p:sp>
    </p:spTree>
    <p:extLst>
      <p:ext uri="{BB962C8B-B14F-4D97-AF65-F5344CB8AC3E}">
        <p14:creationId xmlns:p14="http://schemas.microsoft.com/office/powerpoint/2010/main" val="2101029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8876E-C337-F543-A0ED-1D4B09DA4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Q11  What will be the result of compiling and executing of Test class?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1B5917-C09C-944C-9B77-6DDD680BE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00" y="3207544"/>
            <a:ext cx="6197600" cy="1435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859AD4-1871-7C44-AD8E-E486D3E6D9A6}"/>
              </a:ext>
            </a:extLst>
          </p:cNvPr>
          <p:cNvSpPr txBox="1"/>
          <p:nvPr/>
        </p:nvSpPr>
        <p:spPr>
          <a:xfrm>
            <a:off x="774700" y="2070100"/>
            <a:ext cx="3898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p0d</a:t>
            </a:r>
          </a:p>
          <a:p>
            <a:pPr marL="342900" indent="-342900">
              <a:buAutoNum type="alphaLcParenR"/>
            </a:pPr>
            <a:r>
              <a:rPr lang="en-US" dirty="0"/>
              <a:t>P0Y0M0D</a:t>
            </a:r>
          </a:p>
          <a:p>
            <a:pPr marL="342900" indent="-342900">
              <a:buAutoNum type="alphaLcParenR"/>
            </a:pPr>
            <a:r>
              <a:rPr lang="en-US" dirty="0"/>
              <a:t>p0y0m0d</a:t>
            </a:r>
          </a:p>
          <a:p>
            <a:pPr marL="342900" indent="-342900">
              <a:buAutoNum type="alphaLcParenR"/>
            </a:pPr>
            <a:r>
              <a:rPr lang="en-US" dirty="0"/>
              <a:t>P0D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CADB7-82AA-BD4E-9703-F60D7B7E753D}"/>
              </a:ext>
            </a:extLst>
          </p:cNvPr>
          <p:cNvSpPr txBox="1"/>
          <p:nvPr/>
        </p:nvSpPr>
        <p:spPr>
          <a:xfrm>
            <a:off x="1346200" y="6121400"/>
            <a:ext cx="648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4205993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1852F-A3F1-CD4D-A561-2F5B2570C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Q12. What will be the result of compiling and executing of Test class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C2DB2-9F17-8942-95CA-D11BFA2E48D6}"/>
              </a:ext>
            </a:extLst>
          </p:cNvPr>
          <p:cNvSpPr txBox="1"/>
          <p:nvPr/>
        </p:nvSpPr>
        <p:spPr>
          <a:xfrm>
            <a:off x="6007100" y="1866900"/>
            <a:ext cx="56515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public class Test {</a:t>
            </a:r>
          </a:p>
          <a:p>
            <a:r>
              <a:rPr lang="en-GB" b="1" dirty="0"/>
              <a:t> </a:t>
            </a:r>
          </a:p>
          <a:p>
            <a:r>
              <a:rPr lang="en-GB" b="1" dirty="0"/>
              <a:t>      public static void main(String 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	</a:t>
            </a:r>
            <a:r>
              <a:rPr lang="en-GB" b="1" dirty="0" err="1"/>
              <a:t>LocalDate</a:t>
            </a:r>
            <a:r>
              <a:rPr lang="en-GB" b="1" dirty="0"/>
              <a:t> date = </a:t>
            </a:r>
            <a:r>
              <a:rPr lang="en-GB" b="1" dirty="0" err="1"/>
              <a:t>LocalDate.of</a:t>
            </a:r>
            <a:r>
              <a:rPr lang="en-GB" b="1" dirty="0"/>
              <a:t>(2020, 9, 31);</a:t>
            </a:r>
          </a:p>
          <a:p>
            <a:r>
              <a:rPr lang="en-GB" b="1" dirty="0"/>
              <a:t>	</a:t>
            </a:r>
            <a:r>
              <a:rPr lang="en-GB" b="1" dirty="0" err="1"/>
              <a:t>System.out.println</a:t>
            </a:r>
            <a:r>
              <a:rPr lang="en-GB" b="1" dirty="0"/>
              <a:t>(date);</a:t>
            </a:r>
          </a:p>
          <a:p>
            <a:r>
              <a:rPr lang="en-GB" b="1" dirty="0"/>
              <a:t>       }</a:t>
            </a:r>
          </a:p>
          <a:p>
            <a:endParaRPr lang="en-GB" b="1" dirty="0"/>
          </a:p>
          <a:p>
            <a:r>
              <a:rPr lang="en-GB" b="1" dirty="0"/>
              <a:t>}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6FBD8-6BC7-0447-8BE3-0D9BD1D8F6AC}"/>
              </a:ext>
            </a:extLst>
          </p:cNvPr>
          <p:cNvSpPr txBox="1"/>
          <p:nvPr/>
        </p:nvSpPr>
        <p:spPr>
          <a:xfrm>
            <a:off x="863600" y="1689100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2020-10-01</a:t>
            </a:r>
          </a:p>
          <a:p>
            <a:pPr marL="342900" indent="-342900">
              <a:buAutoNum type="alphaLcParenR"/>
            </a:pPr>
            <a:r>
              <a:rPr lang="en-US" dirty="0"/>
              <a:t>2020-09-30</a:t>
            </a:r>
          </a:p>
          <a:p>
            <a:pPr marL="342900" indent="-342900">
              <a:buAutoNum type="alphaLcParenR"/>
            </a:pPr>
            <a:r>
              <a:rPr lang="en-US" dirty="0"/>
              <a:t>An Exception is thrown during runtime</a:t>
            </a:r>
          </a:p>
          <a:p>
            <a:pPr marL="342900" indent="-342900">
              <a:buAutoNum type="alphaLcParenR"/>
            </a:pPr>
            <a:r>
              <a:rPr lang="en-US" dirty="0"/>
              <a:t>Compilation error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BF61A5-642B-404E-9413-FA7D43EA4B32}"/>
              </a:ext>
            </a:extLst>
          </p:cNvPr>
          <p:cNvSpPr txBox="1"/>
          <p:nvPr/>
        </p:nvSpPr>
        <p:spPr>
          <a:xfrm>
            <a:off x="1066800" y="5880100"/>
            <a:ext cx="642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 Sept has 30 days max</a:t>
            </a:r>
          </a:p>
        </p:txBody>
      </p:sp>
    </p:spTree>
    <p:extLst>
      <p:ext uri="{BB962C8B-B14F-4D97-AF65-F5344CB8AC3E}">
        <p14:creationId xmlns:p14="http://schemas.microsoft.com/office/powerpoint/2010/main" val="553404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00A15-E211-9E4B-8D8B-2EE4CA7E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Q13. What will be the result of compiling and executing the Test class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8054A-7456-4C4F-81D0-65640ACAB876}"/>
              </a:ext>
            </a:extLst>
          </p:cNvPr>
          <p:cNvSpPr txBox="1"/>
          <p:nvPr/>
        </p:nvSpPr>
        <p:spPr>
          <a:xfrm>
            <a:off x="7454900" y="1384300"/>
            <a:ext cx="41783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public class Test {</a:t>
            </a:r>
          </a:p>
          <a:p>
            <a:r>
              <a:rPr lang="en-GB" b="1" dirty="0"/>
              <a:t>    public static void main(String[]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        StringBuilder </a:t>
            </a:r>
            <a:r>
              <a:rPr lang="en-GB" b="1" dirty="0" err="1"/>
              <a:t>sb</a:t>
            </a:r>
            <a:r>
              <a:rPr lang="en-GB" b="1" dirty="0"/>
              <a:t> = new StringBuilder("Java");</a:t>
            </a:r>
          </a:p>
          <a:p>
            <a:r>
              <a:rPr lang="en-GB" b="1" dirty="0"/>
              <a:t>        String s1 = </a:t>
            </a:r>
            <a:r>
              <a:rPr lang="en-GB" b="1" dirty="0" err="1"/>
              <a:t>sb.toString</a:t>
            </a:r>
            <a:r>
              <a:rPr lang="en-GB" b="1" dirty="0"/>
              <a:t>();</a:t>
            </a:r>
          </a:p>
          <a:p>
            <a:r>
              <a:rPr lang="en-GB" b="1" dirty="0"/>
              <a:t>        String s2 = </a:t>
            </a:r>
            <a:r>
              <a:rPr lang="en-GB" b="1" dirty="0" err="1"/>
              <a:t>sb.toString</a:t>
            </a:r>
            <a:r>
              <a:rPr lang="en-GB" b="1" dirty="0"/>
              <a:t>();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(s1 == s2);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}</a:t>
            </a:r>
          </a:p>
          <a:p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D29AA1-A566-A14F-901E-6E51AFE05090}"/>
              </a:ext>
            </a:extLst>
          </p:cNvPr>
          <p:cNvSpPr txBox="1"/>
          <p:nvPr/>
        </p:nvSpPr>
        <p:spPr>
          <a:xfrm>
            <a:off x="723900" y="1562100"/>
            <a:ext cx="588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An exception is throws at runtime</a:t>
            </a:r>
          </a:p>
          <a:p>
            <a:pPr marL="342900" indent="-342900">
              <a:buAutoNum type="alphaLcParenR"/>
            </a:pPr>
            <a:r>
              <a:rPr lang="en-US" dirty="0"/>
              <a:t>Compilation error</a:t>
            </a:r>
          </a:p>
          <a:p>
            <a:pPr marL="342900" indent="-342900">
              <a:buAutoNum type="alphaLcParenR"/>
            </a:pPr>
            <a:r>
              <a:rPr lang="en-US" dirty="0"/>
              <a:t>false</a:t>
            </a:r>
          </a:p>
          <a:p>
            <a:pPr marL="342900" indent="-342900">
              <a:buAutoNum type="alphaLcParenR"/>
            </a:pPr>
            <a:r>
              <a:rPr lang="en-US" dirty="0"/>
              <a:t>true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B16C3-7DF8-B741-8887-A4ECFCE594D9}"/>
              </a:ext>
            </a:extLst>
          </p:cNvPr>
          <p:cNvSpPr txBox="1"/>
          <p:nvPr/>
        </p:nvSpPr>
        <p:spPr>
          <a:xfrm>
            <a:off x="469900" y="5473700"/>
            <a:ext cx="544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 false, </a:t>
            </a:r>
            <a:r>
              <a:rPr lang="en-US" dirty="0" err="1"/>
              <a:t>toString</a:t>
            </a:r>
            <a:r>
              <a:rPr lang="en-US" dirty="0"/>
              <a:t>{} of StringBuilder returns a new string </a:t>
            </a:r>
          </a:p>
        </p:txBody>
      </p:sp>
    </p:spTree>
    <p:extLst>
      <p:ext uri="{BB962C8B-B14F-4D97-AF65-F5344CB8AC3E}">
        <p14:creationId xmlns:p14="http://schemas.microsoft.com/office/powerpoint/2010/main" val="2387186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DB713-23BA-6148-BB16-1E3C1E4A7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Q.14 What will be the result of compiling and executing of Test class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D0474-1BFF-A94E-A97D-34C586FF9FDB}"/>
              </a:ext>
            </a:extLst>
          </p:cNvPr>
          <p:cNvSpPr txBox="1"/>
          <p:nvPr/>
        </p:nvSpPr>
        <p:spPr>
          <a:xfrm>
            <a:off x="5956300" y="1587500"/>
            <a:ext cx="5626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public class Test {</a:t>
            </a:r>
          </a:p>
          <a:p>
            <a:r>
              <a:rPr lang="en-GB" b="1" dirty="0"/>
              <a:t>    public static void main(String[]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	StringBuilder </a:t>
            </a:r>
            <a:r>
              <a:rPr lang="en-GB" b="1" dirty="0" err="1"/>
              <a:t>sb</a:t>
            </a:r>
            <a:r>
              <a:rPr lang="en-GB" b="1" dirty="0"/>
              <a:t> = new StringBuilder();</a:t>
            </a:r>
          </a:p>
          <a:p>
            <a:r>
              <a:rPr lang="en-GB" b="1" dirty="0"/>
              <a:t>	</a:t>
            </a:r>
            <a:r>
              <a:rPr lang="en-GB" b="1" dirty="0" err="1"/>
              <a:t>System.out.println</a:t>
            </a:r>
            <a:r>
              <a:rPr lang="en-GB" b="1" dirty="0"/>
              <a:t>(</a:t>
            </a:r>
            <a:r>
              <a:rPr lang="en-GB" b="1" dirty="0" err="1"/>
              <a:t>sb.append</a:t>
            </a:r>
            <a:r>
              <a:rPr lang="en-GB" b="1" dirty="0"/>
              <a:t>(null).length());</a:t>
            </a:r>
          </a:p>
          <a:p>
            <a:r>
              <a:rPr lang="en-GB" b="1" dirty="0"/>
              <a:t>      }</a:t>
            </a:r>
          </a:p>
          <a:p>
            <a:r>
              <a:rPr lang="en-GB" b="1" dirty="0"/>
              <a:t>}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5053BC-7688-C64E-A95C-AB3342B472EB}"/>
              </a:ext>
            </a:extLst>
          </p:cNvPr>
          <p:cNvSpPr txBox="1"/>
          <p:nvPr/>
        </p:nvSpPr>
        <p:spPr>
          <a:xfrm>
            <a:off x="495300" y="1346200"/>
            <a:ext cx="525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 err="1"/>
              <a:t>NullPointerException</a:t>
            </a:r>
            <a:r>
              <a:rPr lang="en-US" dirty="0"/>
              <a:t> </a:t>
            </a:r>
          </a:p>
          <a:p>
            <a:pPr marL="342900" indent="-342900">
              <a:buAutoNum type="alphaLcParenR"/>
            </a:pPr>
            <a:r>
              <a:rPr lang="en-US" dirty="0"/>
              <a:t>Compilation error</a:t>
            </a:r>
          </a:p>
          <a:p>
            <a:pPr marL="342900" indent="-342900">
              <a:buAutoNum type="alphaLcParenR"/>
            </a:pPr>
            <a:r>
              <a:rPr lang="en-US" dirty="0"/>
              <a:t>4</a:t>
            </a:r>
          </a:p>
          <a:p>
            <a:pPr marL="342900" indent="-342900">
              <a:buAutoNum type="alphaLcParenR"/>
            </a:pPr>
            <a:r>
              <a:rPr lang="en-US" dirty="0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04648-FE58-2947-9693-B9DDDB844C08}"/>
              </a:ext>
            </a:extLst>
          </p:cNvPr>
          <p:cNvSpPr txBox="1"/>
          <p:nvPr/>
        </p:nvSpPr>
        <p:spPr>
          <a:xfrm>
            <a:off x="558800" y="5880100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 append(null) – java can not define which overloaded method append to call</a:t>
            </a:r>
          </a:p>
        </p:txBody>
      </p:sp>
    </p:spTree>
    <p:extLst>
      <p:ext uri="{BB962C8B-B14F-4D97-AF65-F5344CB8AC3E}">
        <p14:creationId xmlns:p14="http://schemas.microsoft.com/office/powerpoint/2010/main" val="2095864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D632-D447-DA42-B4E8-AB02D8AF4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Q15 what will be the result of compiling and executing of Test class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8F78A-63A3-5742-AEA5-733F59FE5E2F}"/>
              </a:ext>
            </a:extLst>
          </p:cNvPr>
          <p:cNvSpPr txBox="1"/>
          <p:nvPr/>
        </p:nvSpPr>
        <p:spPr>
          <a:xfrm>
            <a:off x="7150100" y="1701800"/>
            <a:ext cx="4660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public class Test {</a:t>
            </a:r>
          </a:p>
          <a:p>
            <a:r>
              <a:rPr lang="en-GB" b="1" dirty="0"/>
              <a:t>    public static void main(String[]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	String s1 = "OCAJP";</a:t>
            </a:r>
          </a:p>
          <a:p>
            <a:r>
              <a:rPr lang="en-GB" b="1" dirty="0"/>
              <a:t>	String s2 = "OCAJP" + "";</a:t>
            </a:r>
          </a:p>
          <a:p>
            <a:r>
              <a:rPr lang="en-GB" b="1" dirty="0"/>
              <a:t>	</a:t>
            </a:r>
            <a:r>
              <a:rPr lang="en-GB" b="1" dirty="0" err="1"/>
              <a:t>System.out.println</a:t>
            </a:r>
            <a:r>
              <a:rPr lang="en-GB" b="1" dirty="0"/>
              <a:t>(s1 == s2);</a:t>
            </a:r>
          </a:p>
          <a:p>
            <a:r>
              <a:rPr lang="en-GB" b="1" dirty="0"/>
              <a:t>      }</a:t>
            </a:r>
          </a:p>
          <a:p>
            <a:r>
              <a:rPr lang="en-GB" b="1" dirty="0"/>
              <a:t>}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652324-1E2B-5947-A9FF-08C8FDB4C074}"/>
              </a:ext>
            </a:extLst>
          </p:cNvPr>
          <p:cNvSpPr txBox="1"/>
          <p:nvPr/>
        </p:nvSpPr>
        <p:spPr>
          <a:xfrm>
            <a:off x="685800" y="1600200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true</a:t>
            </a:r>
          </a:p>
          <a:p>
            <a:pPr marL="342900" indent="-342900">
              <a:buAutoNum type="alphaLcParenR"/>
            </a:pPr>
            <a:r>
              <a:rPr lang="en-US" dirty="0"/>
              <a:t>Compilation error</a:t>
            </a:r>
          </a:p>
          <a:p>
            <a:pPr marL="342900" indent="-342900">
              <a:buAutoNum type="alphaLcParenR"/>
            </a:pPr>
            <a:r>
              <a:rPr lang="en-US" dirty="0"/>
              <a:t>OCAJP</a:t>
            </a:r>
          </a:p>
          <a:p>
            <a:pPr marL="342900" indent="-342900">
              <a:buAutoNum type="alphaLcParenR"/>
            </a:pPr>
            <a:r>
              <a:rPr lang="en-US" dirty="0"/>
              <a:t>false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3BCC3-2E62-B044-8B01-F1D4EAD4AEF4}"/>
              </a:ext>
            </a:extLst>
          </p:cNvPr>
          <p:cNvSpPr txBox="1"/>
          <p:nvPr/>
        </p:nvSpPr>
        <p:spPr>
          <a:xfrm>
            <a:off x="1066800" y="5676900"/>
            <a:ext cx="575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true</a:t>
            </a:r>
          </a:p>
        </p:txBody>
      </p:sp>
    </p:spTree>
    <p:extLst>
      <p:ext uri="{BB962C8B-B14F-4D97-AF65-F5344CB8AC3E}">
        <p14:creationId xmlns:p14="http://schemas.microsoft.com/office/powerpoint/2010/main" val="3357448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5747B-708B-F747-97E4-5692CD839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Q16 Which of the following are output of the code snip?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86419-484D-B34A-89D6-3380C877E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a) one</a:t>
            </a:r>
          </a:p>
          <a:p>
            <a:r>
              <a:rPr lang="en-US" dirty="0"/>
              <a:t>b) two</a:t>
            </a:r>
          </a:p>
          <a:p>
            <a:r>
              <a:rPr lang="en-US" dirty="0"/>
              <a:t>c) three</a:t>
            </a:r>
          </a:p>
          <a:p>
            <a:r>
              <a:rPr lang="en-US" dirty="0"/>
              <a:t>d) four</a:t>
            </a:r>
          </a:p>
          <a:p>
            <a:r>
              <a:rPr lang="en-US" dirty="0"/>
              <a:t>e) five</a:t>
            </a:r>
          </a:p>
          <a:p>
            <a:r>
              <a:rPr lang="en-US" dirty="0"/>
              <a:t>f) The code does not compile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B0451-B4BE-8D49-B66E-B94A18887D78}"/>
              </a:ext>
            </a:extLst>
          </p:cNvPr>
          <p:cNvSpPr txBox="1"/>
          <p:nvPr/>
        </p:nvSpPr>
        <p:spPr>
          <a:xfrm>
            <a:off x="5803900" y="1511300"/>
            <a:ext cx="57404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/>
              <a:t>String s = "Hello";</a:t>
            </a:r>
            <a:br>
              <a:rPr lang="en-GB" sz="2200" b="1" dirty="0"/>
            </a:br>
            <a:r>
              <a:rPr lang="en-GB" sz="2200" b="1" dirty="0"/>
              <a:t>String t = new String(s);</a:t>
            </a:r>
          </a:p>
          <a:p>
            <a:br>
              <a:rPr lang="en-GB" sz="2200" b="1" dirty="0"/>
            </a:br>
            <a:r>
              <a:rPr lang="en-GB" sz="2200" b="1" dirty="0"/>
              <a:t>if ("</a:t>
            </a:r>
            <a:r>
              <a:rPr lang="en-GB" sz="2200" b="1" dirty="0" err="1"/>
              <a:t>Hello".equals</a:t>
            </a:r>
            <a:r>
              <a:rPr lang="en-GB" sz="2200" b="1" dirty="0"/>
              <a:t>(s)) </a:t>
            </a:r>
            <a:r>
              <a:rPr lang="en-GB" sz="2200" b="1" dirty="0" err="1"/>
              <a:t>System.out.println</a:t>
            </a:r>
            <a:r>
              <a:rPr lang="en-GB" sz="2200" b="1" dirty="0"/>
              <a:t>("one"); </a:t>
            </a:r>
          </a:p>
          <a:p>
            <a:endParaRPr lang="en-GB" sz="2200" b="1" dirty="0"/>
          </a:p>
          <a:p>
            <a:r>
              <a:rPr lang="en-GB" sz="2200" b="1" dirty="0"/>
              <a:t>if (t == s) </a:t>
            </a:r>
            <a:r>
              <a:rPr lang="en-GB" sz="2200" b="1" dirty="0" err="1"/>
              <a:t>System.out.println</a:t>
            </a:r>
            <a:r>
              <a:rPr lang="en-GB" sz="2200" b="1" dirty="0"/>
              <a:t>("two");</a:t>
            </a:r>
            <a:br>
              <a:rPr lang="en-GB" sz="2200" b="1" dirty="0"/>
            </a:br>
            <a:endParaRPr lang="en-GB" sz="2200" b="1" dirty="0"/>
          </a:p>
          <a:p>
            <a:r>
              <a:rPr lang="en-GB" sz="2200" b="1" dirty="0"/>
              <a:t>if (</a:t>
            </a:r>
            <a:r>
              <a:rPr lang="en-GB" sz="2200" b="1" dirty="0" err="1"/>
              <a:t>t.equals</a:t>
            </a:r>
            <a:r>
              <a:rPr lang="en-GB" sz="2200" b="1" dirty="0"/>
              <a:t>(s)) </a:t>
            </a:r>
            <a:r>
              <a:rPr lang="en-GB" sz="2200" b="1" dirty="0" err="1"/>
              <a:t>System.out.println</a:t>
            </a:r>
            <a:r>
              <a:rPr lang="en-GB" sz="2200" b="1" dirty="0"/>
              <a:t>("three"); </a:t>
            </a:r>
          </a:p>
          <a:p>
            <a:endParaRPr lang="en-GB" sz="2200" b="1" dirty="0"/>
          </a:p>
          <a:p>
            <a:r>
              <a:rPr lang="en-GB" sz="2200" b="1" dirty="0"/>
              <a:t>if ("Hello" == s) </a:t>
            </a:r>
            <a:r>
              <a:rPr lang="en-GB" sz="2200" b="1" dirty="0" err="1"/>
              <a:t>System.out.println</a:t>
            </a:r>
            <a:r>
              <a:rPr lang="en-GB" sz="2200" b="1" dirty="0"/>
              <a:t>("four");</a:t>
            </a:r>
          </a:p>
          <a:p>
            <a:endParaRPr lang="en-GB" sz="2200" b="1" dirty="0"/>
          </a:p>
          <a:p>
            <a:r>
              <a:rPr lang="en-GB" sz="2200" b="1" dirty="0"/>
              <a:t>if ("Hello" == t) </a:t>
            </a:r>
            <a:r>
              <a:rPr lang="en-GB" sz="2200" b="1" dirty="0" err="1"/>
              <a:t>System.out.println</a:t>
            </a:r>
            <a:r>
              <a:rPr lang="en-GB" sz="2200" b="1" dirty="0"/>
              <a:t>("five");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22BEF8-A560-F74D-8B63-4913299122DE}"/>
              </a:ext>
            </a:extLst>
          </p:cNvPr>
          <p:cNvSpPr txBox="1"/>
          <p:nvPr/>
        </p:nvSpPr>
        <p:spPr>
          <a:xfrm>
            <a:off x="685800" y="6159500"/>
            <a:ext cx="574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A), c), D) one, three, four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416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F27A-4CEA-FB4B-B7D7-7432F8BD4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Q17 Which are true statements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89AD5-147B-3D44-9F13-5E2A04C35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lphaLcParenR"/>
            </a:pPr>
            <a:r>
              <a:rPr lang="en-US" dirty="0"/>
              <a:t>An immutable object can be modified</a:t>
            </a:r>
          </a:p>
          <a:p>
            <a:pPr marL="457200" indent="-457200">
              <a:buAutoNum type="alphaLcParenR"/>
            </a:pPr>
            <a:r>
              <a:rPr lang="en-US" dirty="0"/>
              <a:t>An immutable object can not be modified </a:t>
            </a:r>
          </a:p>
          <a:p>
            <a:pPr marL="457200" indent="-457200">
              <a:buAutoNum type="alphaLcParenR"/>
            </a:pPr>
            <a:r>
              <a:rPr lang="en-US" dirty="0"/>
              <a:t>An immutable object can be garbage collected </a:t>
            </a:r>
          </a:p>
          <a:p>
            <a:pPr marL="457200" indent="-457200">
              <a:buAutoNum type="alphaLcParenR"/>
            </a:pPr>
            <a:r>
              <a:rPr lang="en-US" dirty="0"/>
              <a:t>An imputable object can not be garbage collected</a:t>
            </a:r>
          </a:p>
          <a:p>
            <a:pPr marL="457200" indent="-457200">
              <a:buAutoNum type="alphaLcParenR"/>
            </a:pPr>
            <a:r>
              <a:rPr lang="en-US" dirty="0"/>
              <a:t>String is immutable</a:t>
            </a:r>
          </a:p>
          <a:p>
            <a:pPr marL="457200" indent="-457200">
              <a:buAutoNum type="alphaLcParenR"/>
            </a:pPr>
            <a:r>
              <a:rPr lang="en-US" dirty="0" err="1"/>
              <a:t>StringBuffer</a:t>
            </a:r>
            <a:r>
              <a:rPr lang="en-US" dirty="0"/>
              <a:t> is immutable</a:t>
            </a:r>
          </a:p>
          <a:p>
            <a:pPr marL="457200" indent="-457200">
              <a:buAutoNum type="alphaLcParenR"/>
            </a:pPr>
            <a:r>
              <a:rPr lang="en-US" dirty="0"/>
              <a:t>StringBuilder is immutable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6E514B-3E23-CC40-9426-869A3583363D}"/>
              </a:ext>
            </a:extLst>
          </p:cNvPr>
          <p:cNvSpPr txBox="1"/>
          <p:nvPr/>
        </p:nvSpPr>
        <p:spPr>
          <a:xfrm>
            <a:off x="2616200" y="6375400"/>
            <a:ext cx="511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 b), c), 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035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6819D-8A76-2C4A-A72E-E6D90739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Q.1. Which will be the result of execution of the code 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319EA64-399A-6940-A653-3DC8E78CD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50" y="2216944"/>
            <a:ext cx="6032500" cy="21209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40EE21-E1E6-9941-BD3C-31AF25EF962B}"/>
              </a:ext>
            </a:extLst>
          </p:cNvPr>
          <p:cNvSpPr txBox="1"/>
          <p:nvPr/>
        </p:nvSpPr>
        <p:spPr>
          <a:xfrm>
            <a:off x="1282700" y="2006600"/>
            <a:ext cx="3797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</a:t>
            </a:r>
            <a:r>
              <a:rPr lang="en-US" dirty="0" err="1"/>
              <a:t>true:true</a:t>
            </a:r>
            <a:endParaRPr lang="en-US" dirty="0"/>
          </a:p>
          <a:p>
            <a:r>
              <a:rPr lang="en-US" dirty="0"/>
              <a:t>b) </a:t>
            </a:r>
            <a:r>
              <a:rPr lang="en-US" dirty="0" err="1"/>
              <a:t>false:true</a:t>
            </a:r>
            <a:endParaRPr lang="en-US" dirty="0"/>
          </a:p>
          <a:p>
            <a:r>
              <a:rPr lang="en-US" dirty="0"/>
              <a:t>c) </a:t>
            </a:r>
            <a:r>
              <a:rPr lang="en-US" dirty="0" err="1"/>
              <a:t>false:false</a:t>
            </a:r>
            <a:endParaRPr lang="en-US" dirty="0"/>
          </a:p>
          <a:p>
            <a:r>
              <a:rPr lang="en-US" dirty="0"/>
              <a:t>d) Compilation error</a:t>
            </a:r>
          </a:p>
          <a:p>
            <a:r>
              <a:rPr lang="en-US" dirty="0"/>
              <a:t>e) </a:t>
            </a:r>
            <a:r>
              <a:rPr lang="en-US" dirty="0" err="1"/>
              <a:t>true:false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C6803-A853-334F-BD3A-AE3854378B6A}"/>
              </a:ext>
            </a:extLst>
          </p:cNvPr>
          <p:cNvSpPr txBox="1"/>
          <p:nvPr/>
        </p:nvSpPr>
        <p:spPr>
          <a:xfrm>
            <a:off x="469900" y="4394199"/>
            <a:ext cx="6489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 </a:t>
            </a:r>
            <a:r>
              <a:rPr lang="en-US" dirty="0" err="1"/>
              <a:t>false:false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equals() Method of String returns false if the type ref of the </a:t>
            </a:r>
            <a:r>
              <a:rPr lang="en-US" dirty="0" err="1"/>
              <a:t>arg</a:t>
            </a:r>
            <a:r>
              <a:rPr lang="en-US" dirty="0"/>
              <a:t> is not in the same </a:t>
            </a:r>
            <a:r>
              <a:rPr lang="en-US" dirty="0" err="1"/>
              <a:t>memoery</a:t>
            </a:r>
            <a:r>
              <a:rPr lang="en-US" dirty="0"/>
              <a:t> location, as it is here, and then it is  different than String  - that’s </a:t>
            </a:r>
            <a:r>
              <a:rPr lang="en-US" dirty="0" err="1"/>
              <a:t>wy</a:t>
            </a:r>
            <a:r>
              <a:rPr lang="en-US" dirty="0"/>
              <a:t> we do have false at first check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sb.equals</a:t>
            </a:r>
            <a:r>
              <a:rPr lang="en-US" dirty="0"/>
              <a:t>(). - StringBuilder does NOT override the equals method , so check by </a:t>
            </a:r>
            <a:r>
              <a:rPr lang="en-US" dirty="0" err="1"/>
              <a:t>memoery</a:t>
            </a:r>
            <a:r>
              <a:rPr lang="en-US" dirty="0"/>
              <a:t> allocation is being executed – which is false</a:t>
            </a:r>
          </a:p>
        </p:txBody>
      </p:sp>
    </p:spTree>
    <p:extLst>
      <p:ext uri="{BB962C8B-B14F-4D97-AF65-F5344CB8AC3E}">
        <p14:creationId xmlns:p14="http://schemas.microsoft.com/office/powerpoint/2010/main" val="4183936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B7FD2-F28B-F24D-A3B2-B5B1D3DC1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Q.18 </a:t>
            </a:r>
            <a:r>
              <a:rPr lang="en-GB" dirty="0"/>
              <a:t>Which are the results of the following code?  (Choose al apply)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20BB7-9FDF-C546-9EC8-ABE8B2726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A) 5</a:t>
            </a:r>
          </a:p>
          <a:p>
            <a:r>
              <a:rPr lang="en-US" dirty="0"/>
              <a:t>b) 6</a:t>
            </a:r>
          </a:p>
          <a:p>
            <a:r>
              <a:rPr lang="en-US" dirty="0"/>
              <a:t>c) c</a:t>
            </a:r>
          </a:p>
          <a:p>
            <a:r>
              <a:rPr lang="en-US" dirty="0"/>
              <a:t>d) d</a:t>
            </a:r>
          </a:p>
          <a:p>
            <a:r>
              <a:rPr lang="en-US" dirty="0"/>
              <a:t>e) An exception is thrown</a:t>
            </a:r>
          </a:p>
          <a:p>
            <a:r>
              <a:rPr lang="en-US" dirty="0"/>
              <a:t>f) Compilation error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EAE91-FC5C-C040-9A2F-DAD114BAF541}"/>
              </a:ext>
            </a:extLst>
          </p:cNvPr>
          <p:cNvSpPr txBox="1"/>
          <p:nvPr/>
        </p:nvSpPr>
        <p:spPr>
          <a:xfrm>
            <a:off x="5753100" y="1371600"/>
            <a:ext cx="572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String letters = "</a:t>
            </a:r>
            <a:r>
              <a:rPr lang="en-GB" b="1" dirty="0" err="1"/>
              <a:t>abcdef</a:t>
            </a:r>
            <a:r>
              <a:rPr lang="en-GB" b="1" dirty="0"/>
              <a:t>"; </a:t>
            </a:r>
            <a:r>
              <a:rPr lang="en-GB" b="1" dirty="0" err="1"/>
              <a:t>System.out.println</a:t>
            </a:r>
            <a:r>
              <a:rPr lang="en-GB" b="1" dirty="0"/>
              <a:t>(</a:t>
            </a:r>
            <a:r>
              <a:rPr lang="en-GB" b="1" dirty="0" err="1"/>
              <a:t>letters.length</a:t>
            </a:r>
            <a:r>
              <a:rPr lang="en-GB" b="1" dirty="0"/>
              <a:t>()); </a:t>
            </a:r>
            <a:r>
              <a:rPr lang="en-GB" b="1" dirty="0" err="1"/>
              <a:t>System.out.println</a:t>
            </a:r>
            <a:r>
              <a:rPr lang="en-GB" b="1" dirty="0"/>
              <a:t>(</a:t>
            </a:r>
            <a:r>
              <a:rPr lang="en-GB" b="1" dirty="0" err="1"/>
              <a:t>letters.charAt</a:t>
            </a:r>
            <a:r>
              <a:rPr lang="en-GB" b="1" dirty="0"/>
              <a:t>(3)); </a:t>
            </a:r>
            <a:r>
              <a:rPr lang="en-GB" b="1" dirty="0" err="1"/>
              <a:t>System.out.println</a:t>
            </a:r>
            <a:r>
              <a:rPr lang="en-GB" b="1" dirty="0"/>
              <a:t>(</a:t>
            </a:r>
            <a:r>
              <a:rPr lang="en-GB" b="1" dirty="0" err="1"/>
              <a:t>letters.charAt</a:t>
            </a:r>
            <a:r>
              <a:rPr lang="en-GB" b="1" dirty="0"/>
              <a:t>(6));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BCAE9C-9B1A-BE45-9E41-A3F94CAFF879}"/>
              </a:ext>
            </a:extLst>
          </p:cNvPr>
          <p:cNvSpPr txBox="1"/>
          <p:nvPr/>
        </p:nvSpPr>
        <p:spPr>
          <a:xfrm>
            <a:off x="1562100" y="6223000"/>
            <a:ext cx="591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b) d), e)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319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5ED2-65BC-3840-BB1F-EB95A63F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Q19. What is the result of the following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4787A-C4C7-234F-9805-8AB639EBE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a) 1</a:t>
            </a:r>
          </a:p>
          <a:p>
            <a:r>
              <a:rPr lang="en-US" dirty="0"/>
              <a:t>b) 2</a:t>
            </a:r>
          </a:p>
          <a:p>
            <a:r>
              <a:rPr lang="en-US" dirty="0"/>
              <a:t>c) 3</a:t>
            </a:r>
          </a:p>
          <a:p>
            <a:r>
              <a:rPr lang="en-US" dirty="0"/>
              <a:t>e) 7</a:t>
            </a:r>
          </a:p>
          <a:p>
            <a:r>
              <a:rPr lang="en-US" dirty="0"/>
              <a:t>f) An exception is thrown </a:t>
            </a:r>
          </a:p>
          <a:p>
            <a:r>
              <a:rPr lang="en-US" dirty="0"/>
              <a:t>e) A compilation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EA173-F82B-384B-A54B-EE03ED7C2B6A}"/>
              </a:ext>
            </a:extLst>
          </p:cNvPr>
          <p:cNvSpPr txBox="1"/>
          <p:nvPr/>
        </p:nvSpPr>
        <p:spPr>
          <a:xfrm>
            <a:off x="5765800" y="1447800"/>
            <a:ext cx="513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 total = 0;</a:t>
            </a:r>
            <a:br>
              <a:rPr lang="en-GB" dirty="0"/>
            </a:br>
            <a:r>
              <a:rPr lang="en-GB" dirty="0"/>
              <a:t>StringBuilder letters = new StringBuilder("</a:t>
            </a:r>
            <a:r>
              <a:rPr lang="en-GB" dirty="0" err="1"/>
              <a:t>abcdefg</a:t>
            </a:r>
            <a:r>
              <a:rPr lang="en-GB" dirty="0"/>
              <a:t>");</a:t>
            </a:r>
            <a:br>
              <a:rPr lang="en-GB" dirty="0"/>
            </a:br>
            <a:r>
              <a:rPr lang="en-GB" dirty="0"/>
              <a:t>total += </a:t>
            </a:r>
            <a:r>
              <a:rPr lang="en-GB" dirty="0" err="1"/>
              <a:t>letters.substring</a:t>
            </a:r>
            <a:r>
              <a:rPr lang="en-GB" dirty="0"/>
              <a:t>(1, 2).length();</a:t>
            </a:r>
            <a:br>
              <a:rPr lang="en-GB" dirty="0"/>
            </a:br>
            <a:r>
              <a:rPr lang="en-GB" dirty="0"/>
              <a:t>total += </a:t>
            </a:r>
            <a:r>
              <a:rPr lang="en-GB" dirty="0" err="1"/>
              <a:t>letters.substring</a:t>
            </a:r>
            <a:r>
              <a:rPr lang="en-GB" dirty="0"/>
              <a:t>(6, 6).length();</a:t>
            </a:r>
            <a:br>
              <a:rPr lang="en-GB" dirty="0"/>
            </a:br>
            <a:r>
              <a:rPr lang="en-GB" dirty="0"/>
              <a:t>total += </a:t>
            </a:r>
            <a:r>
              <a:rPr lang="en-GB" dirty="0" err="1"/>
              <a:t>letters.substring</a:t>
            </a:r>
            <a:r>
              <a:rPr lang="en-GB" dirty="0"/>
              <a:t>(6, 5).length();</a:t>
            </a:r>
            <a:br>
              <a:rPr lang="en-GB" dirty="0"/>
            </a:br>
            <a:r>
              <a:rPr lang="en-GB" dirty="0" err="1"/>
              <a:t>System.</a:t>
            </a:r>
            <a:r>
              <a:rPr lang="en-GB" i="1" dirty="0" err="1"/>
              <a:t>out</a:t>
            </a:r>
            <a:r>
              <a:rPr lang="en-GB" dirty="0" err="1"/>
              <a:t>.println</a:t>
            </a:r>
            <a:r>
              <a:rPr lang="en-GB" dirty="0"/>
              <a:t>(total);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215C2-8AB9-6E45-A97C-4F17878F63A0}"/>
              </a:ext>
            </a:extLst>
          </p:cNvPr>
          <p:cNvSpPr txBox="1"/>
          <p:nvPr/>
        </p:nvSpPr>
        <p:spPr>
          <a:xfrm>
            <a:off x="1206500" y="6172200"/>
            <a:ext cx="474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 f) compilation error as 6.5 range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1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57E88-F8B7-2B45-A387-6FDFC842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Q20. </a:t>
            </a:r>
            <a:r>
              <a:rPr lang="en-GB" dirty="0"/>
              <a:t>Which of the following can be inserted into the blank to create a date of June 21, 2014?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57DA5-C65D-5A4C-81F8-004301D65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a) </a:t>
            </a:r>
            <a:r>
              <a:rPr lang="en-GB" dirty="0"/>
              <a:t>new </a:t>
            </a:r>
            <a:r>
              <a:rPr lang="en-GB" dirty="0" err="1"/>
              <a:t>LocalDate</a:t>
            </a:r>
            <a:r>
              <a:rPr lang="en-GB" dirty="0"/>
              <a:t>(2014, 5, 21); </a:t>
            </a:r>
          </a:p>
          <a:p>
            <a:r>
              <a:rPr lang="en-US" dirty="0"/>
              <a:t>b) </a:t>
            </a:r>
            <a:r>
              <a:rPr lang="en-GB" dirty="0"/>
              <a:t>new </a:t>
            </a:r>
            <a:r>
              <a:rPr lang="en-GB" dirty="0" err="1"/>
              <a:t>LocalDate</a:t>
            </a:r>
            <a:r>
              <a:rPr lang="en-GB" dirty="0"/>
              <a:t>(2014, 6, 21); </a:t>
            </a:r>
          </a:p>
          <a:p>
            <a:r>
              <a:rPr lang="en-US" dirty="0"/>
              <a:t>c) </a:t>
            </a:r>
            <a:r>
              <a:rPr lang="en-GB" dirty="0" err="1"/>
              <a:t>LocalDate.of</a:t>
            </a:r>
            <a:r>
              <a:rPr lang="en-GB" dirty="0"/>
              <a:t>(2014, 5, 21); </a:t>
            </a:r>
          </a:p>
          <a:p>
            <a:r>
              <a:rPr lang="en-US" dirty="0"/>
              <a:t>d) </a:t>
            </a:r>
            <a:r>
              <a:rPr lang="en-GB" dirty="0" err="1"/>
              <a:t>LocalDate.of</a:t>
            </a:r>
            <a:r>
              <a:rPr lang="en-GB" dirty="0"/>
              <a:t>(2014, 6, 21);</a:t>
            </a:r>
            <a:br>
              <a:rPr lang="en-GB" dirty="0"/>
            </a:br>
            <a:r>
              <a:rPr lang="en-US" dirty="0"/>
              <a:t>e) </a:t>
            </a:r>
            <a:r>
              <a:rPr lang="en-GB" dirty="0" err="1"/>
              <a:t>LocalDate.of</a:t>
            </a:r>
            <a:r>
              <a:rPr lang="en-GB" dirty="0"/>
              <a:t>(2014, </a:t>
            </a:r>
            <a:r>
              <a:rPr lang="en-GB" dirty="0" err="1"/>
              <a:t>Calendar.JUNE</a:t>
            </a:r>
            <a:r>
              <a:rPr lang="en-GB" dirty="0"/>
              <a:t>, 21); </a:t>
            </a:r>
          </a:p>
          <a:p>
            <a:r>
              <a:rPr lang="en-GB" dirty="0"/>
              <a:t>f) </a:t>
            </a:r>
            <a:r>
              <a:rPr lang="en-GB" dirty="0" err="1"/>
              <a:t>LocalDate.of</a:t>
            </a:r>
            <a:r>
              <a:rPr lang="en-GB" dirty="0"/>
              <a:t>(2014, </a:t>
            </a:r>
            <a:r>
              <a:rPr lang="en-GB" dirty="0" err="1"/>
              <a:t>Month.JUNE</a:t>
            </a:r>
            <a:r>
              <a:rPr lang="en-GB" dirty="0"/>
              <a:t>, 21); 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16C00-59E4-A445-B002-2604BDB53B89}"/>
              </a:ext>
            </a:extLst>
          </p:cNvPr>
          <p:cNvSpPr txBox="1"/>
          <p:nvPr/>
        </p:nvSpPr>
        <p:spPr>
          <a:xfrm>
            <a:off x="4445000" y="4191000"/>
            <a:ext cx="618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LocalDate</a:t>
            </a:r>
            <a:r>
              <a:rPr lang="en-GB" dirty="0"/>
              <a:t> date = ____________________________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4ADD38-1144-4945-9419-4A3B382CB2F8}"/>
              </a:ext>
            </a:extLst>
          </p:cNvPr>
          <p:cNvSpPr txBox="1"/>
          <p:nvPr/>
        </p:nvSpPr>
        <p:spPr>
          <a:xfrm>
            <a:off x="1219200" y="636270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d) and f)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53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1513113" y="5363030"/>
            <a:ext cx="8871857" cy="787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i="1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404519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7AB17-693B-0C4E-8F4F-4257D320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Lunch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34EAE-BB72-CF47-B407-337FC9022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3400" dirty="0"/>
              <a:t>Lunch break time</a:t>
            </a:r>
          </a:p>
          <a:p>
            <a:pPr algn="ctr"/>
            <a:endParaRPr lang="en-US" sz="3400" dirty="0"/>
          </a:p>
          <a:p>
            <a:endParaRPr lang="en-US" dirty="0"/>
          </a:p>
          <a:p>
            <a:pPr algn="ctr"/>
            <a:r>
              <a:rPr lang="en-US" sz="3400" dirty="0"/>
              <a:t>Starting at 14:30 </a:t>
            </a:r>
          </a:p>
        </p:txBody>
      </p:sp>
    </p:spTree>
    <p:extLst>
      <p:ext uri="{BB962C8B-B14F-4D97-AF65-F5344CB8AC3E}">
        <p14:creationId xmlns:p14="http://schemas.microsoft.com/office/powerpoint/2010/main" val="4006543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F35C8-9B41-AF41-BE7F-3359D389F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 What is the result of execution of the code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C6F83F2-B70C-0444-864F-3432E76F3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0" y="2825750"/>
            <a:ext cx="4356100" cy="1206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EC41FC-A32E-D949-AF06-704E454AF9FA}"/>
              </a:ext>
            </a:extLst>
          </p:cNvPr>
          <p:cNvSpPr txBox="1"/>
          <p:nvPr/>
        </p:nvSpPr>
        <p:spPr>
          <a:xfrm>
            <a:off x="838200" y="1600200"/>
            <a:ext cx="4248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</a:t>
            </a:r>
            <a:r>
              <a:rPr lang="en-US" dirty="0" err="1"/>
              <a:t>CoRe</a:t>
            </a:r>
            <a:endParaRPr lang="en-US" dirty="0"/>
          </a:p>
          <a:p>
            <a:r>
              <a:rPr lang="en-US" dirty="0"/>
              <a:t>b) false</a:t>
            </a:r>
          </a:p>
          <a:p>
            <a:r>
              <a:rPr lang="en-US" dirty="0"/>
              <a:t>c) Core</a:t>
            </a:r>
          </a:p>
          <a:p>
            <a:r>
              <a:rPr lang="en-US" dirty="0"/>
              <a:t>d) true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473EC-397A-C549-85A8-0501A2F5FCDB}"/>
              </a:ext>
            </a:extLst>
          </p:cNvPr>
          <p:cNvSpPr txBox="1"/>
          <p:nvPr/>
        </p:nvSpPr>
        <p:spPr>
          <a:xfrm>
            <a:off x="787400" y="4432300"/>
            <a:ext cx="374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CoRe</a:t>
            </a:r>
            <a:r>
              <a:rPr lang="en-GB" dirty="0"/>
              <a:t> - first it is </a:t>
            </a:r>
            <a:r>
              <a:rPr lang="en-GB" dirty="0" err="1"/>
              <a:t>inilized</a:t>
            </a:r>
            <a:r>
              <a:rPr lang="en-GB" dirty="0"/>
              <a:t> and them printed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586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F42A-C078-AA4B-8A65-0DFAA79B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Q3. What is the result of executing of the code?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25FA461-3888-7F4F-B72C-969260311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550" y="2432844"/>
            <a:ext cx="6642100" cy="1663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2340E2-519B-7B42-A8B8-FBBD74B2DE00}"/>
              </a:ext>
            </a:extLst>
          </p:cNvPr>
          <p:cNvSpPr txBox="1"/>
          <p:nvPr/>
        </p:nvSpPr>
        <p:spPr>
          <a:xfrm>
            <a:off x="1066800" y="2032000"/>
            <a:ext cx="363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100:100</a:t>
            </a:r>
          </a:p>
          <a:p>
            <a:r>
              <a:rPr lang="en-US" dirty="0"/>
              <a:t>b) 0:0</a:t>
            </a:r>
          </a:p>
          <a:p>
            <a:r>
              <a:rPr lang="en-US" dirty="0"/>
              <a:t>c) 100:0</a:t>
            </a:r>
          </a:p>
          <a:p>
            <a:r>
              <a:rPr lang="en-US" dirty="0"/>
              <a:t>d) 16:16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D0D1C4-477B-5F49-9216-BC51234D4397}"/>
              </a:ext>
            </a:extLst>
          </p:cNvPr>
          <p:cNvSpPr txBox="1"/>
          <p:nvPr/>
        </p:nvSpPr>
        <p:spPr>
          <a:xfrm>
            <a:off x="1270000" y="4800600"/>
            <a:ext cx="513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 </a:t>
            </a:r>
            <a:r>
              <a:rPr lang="en-GB" dirty="0"/>
              <a:t>0:0 -&gt; this is capacity, not length</a:t>
            </a:r>
          </a:p>
        </p:txBody>
      </p:sp>
    </p:spTree>
    <p:extLst>
      <p:ext uri="{BB962C8B-B14F-4D97-AF65-F5344CB8AC3E}">
        <p14:creationId xmlns:p14="http://schemas.microsoft.com/office/powerpoint/2010/main" val="1841579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1A27C-C209-784A-BD17-018D4016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Q4. What is the result of compilation and execution of the code 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6768371-FE04-8C4B-BA87-4746C4C28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900" y="2546350"/>
            <a:ext cx="5207000" cy="1765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D14980-175E-8443-81C2-48482A83B3DC}"/>
              </a:ext>
            </a:extLst>
          </p:cNvPr>
          <p:cNvSpPr txBox="1"/>
          <p:nvPr/>
        </p:nvSpPr>
        <p:spPr>
          <a:xfrm>
            <a:off x="660400" y="1765300"/>
            <a:ext cx="4495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</a:t>
            </a:r>
            <a:r>
              <a:rPr lang="en-GB" b="1" dirty="0"/>
              <a:t>1947-08-14:T:23:59:59</a:t>
            </a:r>
          </a:p>
          <a:p>
            <a:endParaRPr lang="en-US" dirty="0"/>
          </a:p>
          <a:p>
            <a:r>
              <a:rPr lang="en-US" dirty="0"/>
              <a:t>b) </a:t>
            </a:r>
            <a:r>
              <a:rPr lang="en-GB" b="1" dirty="0"/>
              <a:t>1947-08-14:T:23:59:59:999</a:t>
            </a:r>
          </a:p>
          <a:p>
            <a:endParaRPr lang="en-US" dirty="0"/>
          </a:p>
          <a:p>
            <a:r>
              <a:rPr lang="en-US" dirty="0"/>
              <a:t>c) </a:t>
            </a:r>
            <a:r>
              <a:rPr lang="en-GB" b="1" dirty="0"/>
              <a:t>1947-08-14:T:23:59:59.0</a:t>
            </a:r>
          </a:p>
          <a:p>
            <a:endParaRPr lang="en-US" dirty="0"/>
          </a:p>
          <a:p>
            <a:r>
              <a:rPr lang="en-US" dirty="0"/>
              <a:t>d) </a:t>
            </a:r>
            <a:r>
              <a:rPr lang="en-GB" b="1" dirty="0"/>
              <a:t>1947-08-14:T:23:59:59:999999999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EACE1C-272F-3447-B6BC-0E66DCA06362}"/>
              </a:ext>
            </a:extLst>
          </p:cNvPr>
          <p:cNvSpPr txBox="1"/>
          <p:nvPr/>
        </p:nvSpPr>
        <p:spPr>
          <a:xfrm>
            <a:off x="571500" y="5143500"/>
            <a:ext cx="60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 </a:t>
            </a:r>
            <a:r>
              <a:rPr lang="en-GB" dirty="0"/>
              <a:t>1947-08-14:T:23:59:59:999999999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580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3AD1D-4C66-A640-AA5D-B8B1314A6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Q5.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2487A-5E6A-4146-B14B-D7C01E0EB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000" b="1" dirty="0"/>
              <a:t>A bank's swift code is generally of 11 characters and used in international money transfers. </a:t>
            </a:r>
            <a:br>
              <a:rPr lang="en-GB" sz="2000" b="1" dirty="0"/>
            </a:br>
            <a:r>
              <a:rPr lang="en-GB" sz="2000" b="1" dirty="0"/>
              <a:t>An example of swift code: ICICINBBRT4</a:t>
            </a:r>
            <a:br>
              <a:rPr lang="en-GB" sz="2000" b="1" dirty="0"/>
            </a:br>
            <a:r>
              <a:rPr lang="en-GB" sz="2000" b="1" dirty="0"/>
              <a:t>ICIC: First 4 letters for bank code</a:t>
            </a:r>
            <a:br>
              <a:rPr lang="en-GB" sz="2000" b="1" dirty="0"/>
            </a:br>
            <a:r>
              <a:rPr lang="en-GB" sz="2000" b="1" dirty="0"/>
              <a:t>IN: Next 2 letters for Country code</a:t>
            </a:r>
            <a:br>
              <a:rPr lang="en-GB" sz="2000" b="1" dirty="0"/>
            </a:br>
            <a:r>
              <a:rPr lang="en-GB" sz="2000" b="1" dirty="0"/>
              <a:t>BB: Next 2 letters for Location code</a:t>
            </a:r>
            <a:br>
              <a:rPr lang="en-GB" sz="2000" b="1" dirty="0"/>
            </a:br>
            <a:r>
              <a:rPr lang="en-GB" sz="2000" b="1" dirty="0"/>
              <a:t>RT4: Next 3 letters for Branch code</a:t>
            </a:r>
          </a:p>
          <a:p>
            <a:r>
              <a:rPr lang="en-GB" sz="2000" b="1" dirty="0"/>
              <a:t>Which of the following code correctly extracts country code from the swift code referred by String reference variable </a:t>
            </a:r>
            <a:r>
              <a:rPr lang="en-GB" sz="2000" b="1" dirty="0" err="1"/>
              <a:t>swiftCode</a:t>
            </a:r>
            <a:r>
              <a:rPr lang="en-GB" sz="2000" b="1" dirty="0"/>
              <a:t>?</a:t>
            </a:r>
          </a:p>
          <a:p>
            <a:endParaRPr lang="en-GB" sz="2000" b="1" dirty="0"/>
          </a:p>
          <a:p>
            <a:r>
              <a:rPr lang="en-GB" sz="2000" b="1" dirty="0"/>
              <a:t>a) </a:t>
            </a:r>
            <a:r>
              <a:rPr lang="en-GB" sz="2000" b="1" dirty="0" err="1"/>
              <a:t>swiftCode.s</a:t>
            </a:r>
            <a:r>
              <a:rPr lang="en-GB" sz="2000" dirty="0" err="1"/>
              <a:t>ubstring</a:t>
            </a:r>
            <a:r>
              <a:rPr lang="en-GB" sz="2000" dirty="0"/>
              <a:t>(4, 5);</a:t>
            </a:r>
            <a:endParaRPr lang="en-GB" sz="2000" b="1" dirty="0"/>
          </a:p>
          <a:p>
            <a:r>
              <a:rPr lang="en-GB" sz="2000" b="1" dirty="0"/>
              <a:t>b) </a:t>
            </a:r>
            <a:r>
              <a:rPr lang="en-GB" sz="2000" b="1" dirty="0" err="1"/>
              <a:t>swiftCode.s</a:t>
            </a:r>
            <a:r>
              <a:rPr lang="en-GB" sz="2000" dirty="0" err="1"/>
              <a:t>ubstring</a:t>
            </a:r>
            <a:r>
              <a:rPr lang="en-GB" sz="2000" dirty="0"/>
              <a:t>(5, 6);</a:t>
            </a:r>
            <a:endParaRPr lang="en-GB" sz="2000" b="1" dirty="0"/>
          </a:p>
          <a:p>
            <a:r>
              <a:rPr lang="en-GB" sz="2000" b="1" dirty="0"/>
              <a:t>c) </a:t>
            </a:r>
            <a:r>
              <a:rPr lang="en-GB" sz="2000" b="1" dirty="0" err="1"/>
              <a:t>swiftCode.s</a:t>
            </a:r>
            <a:r>
              <a:rPr lang="en-GB" sz="2000" dirty="0" err="1"/>
              <a:t>ubstring</a:t>
            </a:r>
            <a:r>
              <a:rPr lang="en-GB" sz="2000" dirty="0"/>
              <a:t>(5, 7);</a:t>
            </a:r>
            <a:endParaRPr lang="en-GB" sz="2000" b="1" dirty="0"/>
          </a:p>
          <a:p>
            <a:r>
              <a:rPr lang="en-GB" sz="2000" b="1" dirty="0"/>
              <a:t>d) </a:t>
            </a:r>
            <a:r>
              <a:rPr lang="en-GB" sz="2000" b="1" dirty="0" err="1"/>
              <a:t>swiftCode.s</a:t>
            </a:r>
            <a:r>
              <a:rPr lang="en-GB" sz="2000" dirty="0" err="1"/>
              <a:t>ubstring</a:t>
            </a:r>
            <a:r>
              <a:rPr lang="en-GB" sz="2000" dirty="0"/>
              <a:t>(4, 6);</a:t>
            </a:r>
            <a:endParaRPr lang="en-GB" sz="2000" b="1" dirty="0"/>
          </a:p>
          <a:p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C30D2-451E-D547-A725-0701AE6DB524}"/>
              </a:ext>
            </a:extLst>
          </p:cNvPr>
          <p:cNvSpPr txBox="1"/>
          <p:nvPr/>
        </p:nvSpPr>
        <p:spPr>
          <a:xfrm>
            <a:off x="914400" y="61849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d) 4,6 - from 4 inclusive till 6 exclusive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159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0137A-6821-CE48-8FAB-FEF13173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Q6. What will be the result of compiling and executing of the code?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CC1036D-8C52-0744-B4C7-1FB95FB3D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3289300"/>
            <a:ext cx="6210300" cy="1752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FCA3E0-B577-6441-A616-7D5F10C7C8C5}"/>
              </a:ext>
            </a:extLst>
          </p:cNvPr>
          <p:cNvSpPr txBox="1"/>
          <p:nvPr/>
        </p:nvSpPr>
        <p:spPr>
          <a:xfrm>
            <a:off x="495300" y="2057400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Compilation error</a:t>
            </a:r>
          </a:p>
          <a:p>
            <a:pPr marL="342900" indent="-342900">
              <a:buAutoNum type="alphaLcParenR"/>
            </a:pPr>
            <a:r>
              <a:rPr lang="en-US" dirty="0"/>
              <a:t>AM</a:t>
            </a:r>
          </a:p>
          <a:p>
            <a:pPr marL="342900" indent="-342900">
              <a:buAutoNum type="alphaLcParenR"/>
            </a:pPr>
            <a:r>
              <a:rPr lang="en-US" dirty="0"/>
              <a:t>PM</a:t>
            </a:r>
          </a:p>
          <a:p>
            <a:pPr marL="342900" indent="-342900">
              <a:buAutoNum type="alphaLcParenR"/>
            </a:pPr>
            <a:r>
              <a:rPr lang="en-US" dirty="0"/>
              <a:t>An exception at runtime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5F8A6-C4F4-B742-973C-CD3982E7FEF7}"/>
              </a:ext>
            </a:extLst>
          </p:cNvPr>
          <p:cNvSpPr txBox="1"/>
          <p:nvPr/>
        </p:nvSpPr>
        <p:spPr>
          <a:xfrm>
            <a:off x="723900" y="5499100"/>
            <a:ext cx="402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</a:t>
            </a:r>
            <a:r>
              <a:rPr lang="en-GB" dirty="0"/>
              <a:t>compilation error - missing another : </a:t>
            </a:r>
          </a:p>
          <a:p>
            <a:r>
              <a:rPr lang="en-US" dirty="0"/>
              <a:t> - we do have 2 ?: operators here </a:t>
            </a:r>
          </a:p>
        </p:txBody>
      </p:sp>
    </p:spTree>
    <p:extLst>
      <p:ext uri="{BB962C8B-B14F-4D97-AF65-F5344CB8AC3E}">
        <p14:creationId xmlns:p14="http://schemas.microsoft.com/office/powerpoint/2010/main" val="3239467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D229-F871-ED44-B34F-8CD8D32D0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Q7. Which of the statements is correct having the code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85513-C534-4743-BE95-587D72C126BE}"/>
              </a:ext>
            </a:extLst>
          </p:cNvPr>
          <p:cNvSpPr txBox="1"/>
          <p:nvPr/>
        </p:nvSpPr>
        <p:spPr>
          <a:xfrm>
            <a:off x="6096000" y="1739900"/>
            <a:ext cx="5257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import </a:t>
            </a:r>
            <a:r>
              <a:rPr lang="en-GB" b="1" dirty="0" err="1"/>
              <a:t>java.time.LocalDateTime</a:t>
            </a:r>
            <a:r>
              <a:rPr lang="en-GB" b="1" dirty="0"/>
              <a:t>;</a:t>
            </a:r>
          </a:p>
          <a:p>
            <a:r>
              <a:rPr lang="en-GB" b="1" dirty="0"/>
              <a:t> </a:t>
            </a:r>
          </a:p>
          <a:p>
            <a:r>
              <a:rPr lang="en-GB" b="1" dirty="0"/>
              <a:t>public class Test {</a:t>
            </a:r>
          </a:p>
          <a:p>
            <a:endParaRPr lang="en-GB" b="1" dirty="0"/>
          </a:p>
          <a:p>
            <a:r>
              <a:rPr lang="en-GB" b="1" dirty="0"/>
              <a:t>    public static void main(String 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         </a:t>
            </a:r>
            <a:r>
              <a:rPr lang="en-GB" b="1" dirty="0" err="1"/>
              <a:t>LocalDateTime</a:t>
            </a:r>
            <a:r>
              <a:rPr lang="en-GB" b="1" dirty="0"/>
              <a:t> </a:t>
            </a:r>
            <a:r>
              <a:rPr lang="en-GB" b="1" dirty="0" err="1"/>
              <a:t>obj</a:t>
            </a:r>
            <a:r>
              <a:rPr lang="en-GB" b="1" dirty="0"/>
              <a:t> = </a:t>
            </a:r>
            <a:r>
              <a:rPr lang="en-GB" b="1" dirty="0" err="1"/>
              <a:t>LocalDateTime.now</a:t>
            </a:r>
            <a:r>
              <a:rPr lang="en-GB" b="1" dirty="0"/>
              <a:t>();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</a:t>
            </a:r>
            <a:r>
              <a:rPr lang="en-GB" b="1" dirty="0" err="1"/>
              <a:t>obj.getSecond</a:t>
            </a:r>
            <a:r>
              <a:rPr lang="en-GB" b="1" dirty="0"/>
              <a:t>());</a:t>
            </a:r>
          </a:p>
          <a:p>
            <a:r>
              <a:rPr lang="en-GB" b="1" dirty="0"/>
              <a:t>    }</a:t>
            </a:r>
          </a:p>
          <a:p>
            <a:endParaRPr lang="en-GB" b="1" dirty="0"/>
          </a:p>
          <a:p>
            <a:r>
              <a:rPr lang="en-GB" b="1" dirty="0"/>
              <a:t>}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67C7C-5CB5-7643-BAF0-81D6C2FB90A1}"/>
              </a:ext>
            </a:extLst>
          </p:cNvPr>
          <p:cNvSpPr txBox="1"/>
          <p:nvPr/>
        </p:nvSpPr>
        <p:spPr>
          <a:xfrm>
            <a:off x="622300" y="1397000"/>
            <a:ext cx="3416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It will print any int value between 0 and 60</a:t>
            </a:r>
          </a:p>
          <a:p>
            <a:pPr marL="342900" indent="-342900">
              <a:buAutoNum type="alphaLcParenR"/>
            </a:pPr>
            <a:endParaRPr lang="en-US" dirty="0"/>
          </a:p>
          <a:p>
            <a:pPr marL="342900" indent="-342900">
              <a:buAutoNum type="alphaLcParenR"/>
            </a:pPr>
            <a:r>
              <a:rPr lang="en-US" dirty="0"/>
              <a:t>Code fails to compile</a:t>
            </a:r>
          </a:p>
          <a:p>
            <a:pPr marL="342900" indent="-342900">
              <a:buAutoNum type="alphaLcParenR"/>
            </a:pPr>
            <a:endParaRPr lang="en-US" dirty="0"/>
          </a:p>
          <a:p>
            <a:pPr marL="342900" indent="-342900">
              <a:buAutoNum type="alphaLcParenR"/>
            </a:pPr>
            <a:r>
              <a:rPr lang="en-US" dirty="0"/>
              <a:t>It will print any value in between 0 and 59 </a:t>
            </a:r>
          </a:p>
          <a:p>
            <a:pPr marL="342900" indent="-342900">
              <a:buAutoNum type="alphaLcParenR"/>
            </a:pPr>
            <a:endParaRPr lang="en-US" dirty="0"/>
          </a:p>
          <a:p>
            <a:pPr marL="342900" indent="-342900">
              <a:buAutoNum type="alphaLcParenR"/>
            </a:pPr>
            <a:r>
              <a:rPr lang="en-US" dirty="0"/>
              <a:t>Compiles successfully but throws Runtime exception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F6F5B-017A-0D47-B0BB-5FB722C52542}"/>
              </a:ext>
            </a:extLst>
          </p:cNvPr>
          <p:cNvSpPr txBox="1"/>
          <p:nvPr/>
        </p:nvSpPr>
        <p:spPr>
          <a:xfrm>
            <a:off x="292100" y="5575300"/>
            <a:ext cx="604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 Seconds are from 0 to 59 </a:t>
            </a:r>
          </a:p>
        </p:txBody>
      </p:sp>
    </p:spTree>
    <p:extLst>
      <p:ext uri="{BB962C8B-B14F-4D97-AF65-F5344CB8AC3E}">
        <p14:creationId xmlns:p14="http://schemas.microsoft.com/office/powerpoint/2010/main" val="4038592301"/>
      </p:ext>
    </p:extLst>
  </p:cSld>
  <p:clrMapOvr>
    <a:masterClrMapping/>
  </p:clrMapOvr>
</p:sld>
</file>

<file path=ppt/theme/theme1.xml><?xml version="1.0" encoding="utf-8"?>
<a:theme xmlns:a="http://schemas.openxmlformats.org/drawingml/2006/main" name="Bg_NewHoriozons_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 PowerPoint Template 2016.pptx" id="{6CFD61D3-2636-46A1-8AF8-D5E5295C995E}" vid="{6F3D97D6-134A-478C-9988-24267F64A6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D1634AEC69584E97F223ECD512DD1B" ma:contentTypeVersion="9" ma:contentTypeDescription="Create a new document." ma:contentTypeScope="" ma:versionID="8b443da27394a9bbb47cae292554c735">
  <xsd:schema xmlns:xsd="http://www.w3.org/2001/XMLSchema" xmlns:p="http://schemas.microsoft.com/office/2006/metadata/properties" xmlns:ns2="71a1f214-673e-407f-800c-e34fc19c695c" targetNamespace="http://schemas.microsoft.com/office/2006/metadata/properties" ma:root="true" ma:fieldsID="ddd81c1a553e0899db5f1b82d847e144" ns2:_="">
    <xsd:import namespace="71a1f214-673e-407f-800c-e34fc19c695c"/>
    <xsd:element name="properties">
      <xsd:complexType>
        <xsd:sequence>
          <xsd:element name="documentManagement">
            <xsd:complexType>
              <xsd:all>
                <xsd:element ref="ns2:Campaign" minOccurs="0"/>
                <xsd:element ref="ns2:Partner" minOccurs="0"/>
                <xsd:element ref="ns2:Collateral" minOccurs="0"/>
                <xsd:element ref="ns2:Target_x0020_Audience" minOccurs="0"/>
                <xsd:element ref="ns2:Picture" minOccurs="0"/>
                <xsd:element ref="ns2:Expire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1a1f214-673e-407f-800c-e34fc19c695c" elementFormDefault="qualified">
    <xsd:import namespace="http://schemas.microsoft.com/office/2006/documentManagement/types"/>
    <xsd:element name="Campaign" ma:index="8" nillable="true" ma:displayName="Campaign" ma:default="None" ma:internalName="Campaign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2014 Mentored Learning"/>
                    <xsd:enumeration value="2013 Upgrading People Every Day"/>
                    <xsd:enumeration value="35th Anniversary"/>
                    <xsd:enumeration value="Branding"/>
                    <xsd:enumeration value="Cisco Award 2012"/>
                    <xsd:enumeration value="Cisco IT Skills that Matter Seminar Kit"/>
                    <xsd:enumeration value="Cloud and Big Data"/>
                    <xsd:enumeration value="Cloud Power Seminar"/>
                    <xsd:enumeration value="Firestarter Seminars"/>
                    <xsd:enumeration value="First Look"/>
                    <xsd:enumeration value="GI Bill 911"/>
                    <xsd:enumeration value="Microsoft Deployment Clinic"/>
                    <xsd:enumeration value="Microsoft Downloads"/>
                    <xsd:enumeration value="Microsoft Exchange 2010 Seminar Kit"/>
                    <xsd:enumeration value="Microsoft Get in the Cloud"/>
                    <xsd:enumeration value="Microsoft Management Summit"/>
                    <xsd:enumeration value="Microsoft Office 2010 Seminar Kit"/>
                    <xsd:enumeration value="Microsoft Reinvented Certifications"/>
                    <xsd:enumeration value="Microsoft Second Shot – 2015"/>
                    <xsd:enumeration value="Microsoft SharePoint 2010 Seminar Kit"/>
                    <xsd:enumeration value="Microsoft SQL 2012 Seminar Kit"/>
                    <xsd:enumeration value="Microsoft to Cisco"/>
                    <xsd:enumeration value="Microsoft to Cisco Tell a Friend"/>
                    <xsd:enumeration value="Microsoft Visual Studio 2010 Seminar Kit"/>
                    <xsd:enumeration value="Microsoft Windows 7 Seminar Kit"/>
                    <xsd:enumeration value="Microsoft Windows Server 2003 EOL"/>
                    <xsd:enumeration value="Microsoft Windows Server 2008 R2 Seminar Kit"/>
                    <xsd:enumeration value="Monthly Marketing Update"/>
                    <xsd:enumeration value="MYCaa"/>
                    <xsd:enumeration value="New Product Readiness"/>
                    <xsd:enumeration value="Partner Award"/>
                    <xsd:enumeration value="Power Up"/>
                    <xsd:enumeration value="Prince2"/>
                    <xsd:enumeration value="SAP"/>
                    <xsd:enumeration value="Spiceworks"/>
                    <xsd:enumeration value="Tradeshow"/>
                    <xsd:enumeration value="Training Spotlight"/>
                    <xsd:enumeration value="Troops to Tech"/>
                    <xsd:enumeration value="Understanding the Cloud Seminar"/>
                    <xsd:enumeration value="Value of Certification"/>
                    <xsd:enumeration value="VMware Awareness Campaign"/>
                    <xsd:enumeration value="WIA"/>
                    <xsd:enumeration value="Webinar"/>
                    <xsd:enumeration value="Windows Server 2012 IT Camp"/>
                    <xsd:enumeration value="Windows XP Expiration - April 8"/>
                  </xsd:restriction>
                </xsd:simpleType>
              </xsd:element>
            </xsd:sequence>
          </xsd:extension>
        </xsd:complexContent>
      </xsd:complexType>
    </xsd:element>
    <xsd:element name="Partner" ma:index="9" nillable="true" ma:displayName="Partner / Program" ma:default="None" ma:internalName="Partner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Career Development"/>
                    <xsd:enumeration value="Cisco"/>
                    <xsd:enumeration value="CompTIA"/>
                    <xsd:enumeration value="e-Revenue"/>
                    <xsd:enumeration value="Google"/>
                    <xsd:enumeration value="Government"/>
                    <xsd:enumeration value="IBM"/>
                    <xsd:enumeration value="Mentored Learning"/>
                    <xsd:enumeration value="Microsoft"/>
                    <xsd:enumeration value="Novell"/>
                    <xsd:enumeration value="Online Anytime"/>
                    <xsd:enumeration value="Online Live"/>
                    <xsd:enumeration value="Social Media"/>
                    <xsd:enumeration value="VMware"/>
                  </xsd:restriction>
                </xsd:simpleType>
              </xsd:element>
            </xsd:sequence>
          </xsd:extension>
        </xsd:complexContent>
      </xsd:complexType>
    </xsd:element>
    <xsd:element name="Collateral" ma:index="10" nillable="true" ma:displayName="Collateral" ma:default="None" ma:description="Type of document or collateral." ma:internalName="Collateral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Ad"/>
                    <xsd:enumeration value="AE Talking Points"/>
                    <xsd:enumeration value="Brochure"/>
                    <xsd:enumeration value="Case Study"/>
                    <xsd:enumeration value="Copy"/>
                    <xsd:enumeration value="Email"/>
                    <xsd:enumeration value="Flyer"/>
                    <xsd:enumeration value="Image"/>
                    <xsd:enumeration value="Logo"/>
                    <xsd:enumeration value="Name Badge"/>
                    <xsd:enumeration value="Postcard"/>
                    <xsd:enumeration value="Poster"/>
                    <xsd:enumeration value="PowerPoint"/>
                    <xsd:enumeration value="Press Release"/>
                    <xsd:enumeration value="Prince2"/>
                    <xsd:enumeration value="Sell Sheet"/>
                    <xsd:enumeration value="Seminar Kit"/>
                    <xsd:enumeration value="Social Media"/>
                    <xsd:enumeration value="Tradeshow Banner"/>
                    <xsd:enumeration value="Video"/>
                    <xsd:enumeration value="Web Banner"/>
                    <xsd:enumeration value="Web Page"/>
                    <xsd:enumeration value="Website Copy"/>
                    <xsd:enumeration value="Whitepaper"/>
                  </xsd:restriction>
                </xsd:simpleType>
              </xsd:element>
            </xsd:sequence>
          </xsd:extension>
        </xsd:complexContent>
      </xsd:complexType>
    </xsd:element>
    <xsd:element name="Target_x0020_Audience" ma:index="11" nillable="true" ma:displayName="Target Audience" ma:default="Marketing Manager" ma:format="Dropdown" ma:internalName="Target_x0020_Audience">
      <xsd:simpleType>
        <xsd:restriction base="dms:Choice">
          <xsd:enumeration value="Marketing Manager"/>
          <xsd:enumeration value="Sales Manager"/>
          <xsd:enumeration value="GM"/>
          <xsd:enumeration value="OW"/>
          <xsd:enumeration value="Operations Manager"/>
          <xsd:enumeration value="Account Executive"/>
        </xsd:restriction>
      </xsd:simpleType>
    </xsd:element>
    <xsd:element name="Picture" ma:index="12" nillable="true" ma:displayName="Picture" ma:description="The file location for a thumbnail" ma:format="Image" ma:internalName="Pictur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xpires" ma:index="13" nillable="true" ma:displayName="Expires" ma:description="Date that the document expires." ma:format="DateOnly" ma:internalName="Expires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Partner xmlns="71a1f214-673e-407f-800c-e34fc19c695c">
      <Value>None</Value>
    </Partner>
    <Collateral xmlns="71a1f214-673e-407f-800c-e34fc19c695c">
      <Value>PowerPoint</Value>
    </Collateral>
    <Campaign xmlns="71a1f214-673e-407f-800c-e34fc19c695c">
      <Value>Branding</Value>
    </Campaign>
    <Target_x0020_Audience xmlns="71a1f214-673e-407f-800c-e34fc19c695c">Marketing Manager</Target_x0020_Audience>
    <Expires xmlns="71a1f214-673e-407f-800c-e34fc19c695c">2016-12-01T08:00:00+00:00</Expires>
    <Picture xmlns="71a1f214-673e-407f-800c-e34fc19c695c">
      <Url>http://campaignimages.newhorizons.com/PPT2016.jpg</Url>
      <Description>NH PowerPoint Template 2016</Description>
    </Picture>
  </documentManagement>
</p:properties>
</file>

<file path=customXml/itemProps1.xml><?xml version="1.0" encoding="utf-8"?>
<ds:datastoreItem xmlns:ds="http://schemas.openxmlformats.org/officeDocument/2006/customXml" ds:itemID="{E3B900EE-8A34-4918-8BCC-B61701FCFE89}">
  <ds:schemaRefs>
    <ds:schemaRef ds:uri="71a1f214-673e-407f-800c-e34fc19c695c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558C578-0145-4906-AF9A-3AC0FA78D8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C61FDC-47B8-454C-9885-11D9EC858240}">
  <ds:schemaRefs>
    <ds:schemaRef ds:uri="71a1f214-673e-407f-800c-e34fc19c69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1793</TotalTime>
  <Words>1614</Words>
  <Application>Microsoft Macintosh PowerPoint</Application>
  <PresentationFormat>Widescreen</PresentationFormat>
  <Paragraphs>224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Wingdings</vt:lpstr>
      <vt:lpstr>Bg_NewHoriozons_Template</vt:lpstr>
      <vt:lpstr>Quiz APIS String StringBuilder and Date’s apis</vt:lpstr>
      <vt:lpstr>Q.1. Which will be the result of execution of the code ?</vt:lpstr>
      <vt:lpstr>Lunch break</vt:lpstr>
      <vt:lpstr>Q2. What is the result of execution of the code</vt:lpstr>
      <vt:lpstr>Q3. What is the result of executing of the code?</vt:lpstr>
      <vt:lpstr>Q4. What is the result of compilation and execution of the code ?</vt:lpstr>
      <vt:lpstr>Q5.</vt:lpstr>
      <vt:lpstr>Q6. What will be the result of compiling and executing of the code?</vt:lpstr>
      <vt:lpstr>Q7. Which of the statements is correct having the code ?</vt:lpstr>
      <vt:lpstr>Q8. What will be the result fo compiling and executing the Test class?</vt:lpstr>
      <vt:lpstr>Q9: What will be the result of compiling and executing of the Test class</vt:lpstr>
      <vt:lpstr>Q10 What will be the result of compiling and executing of test class?</vt:lpstr>
      <vt:lpstr>Q11  What will be the result of compiling and executing of Test class?</vt:lpstr>
      <vt:lpstr>Q12. What will be the result of compiling and executing of Test class ?</vt:lpstr>
      <vt:lpstr>Q13. What will be the result of compiling and executing the Test class ?</vt:lpstr>
      <vt:lpstr>Q.14 What will be the result of compiling and executing of Test class ?</vt:lpstr>
      <vt:lpstr>Q15 what will be the result of compiling and executing of Test class ?</vt:lpstr>
      <vt:lpstr>Q16 Which of the following are output of the code snip?</vt:lpstr>
      <vt:lpstr>Q17 Which are true statements ?</vt:lpstr>
      <vt:lpstr>Q.18 Which are the results of the following code?  (Choose al apply) </vt:lpstr>
      <vt:lpstr>Q19. What is the result of the following code?</vt:lpstr>
      <vt:lpstr>Q20. Which of the following can be inserted into the blank to create a date of June 21, 2014?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Elizabet Dobreva (New Horizons)</dc:creator>
  <cp:lastModifiedBy>Simeon Angelov</cp:lastModifiedBy>
  <cp:revision>82</cp:revision>
  <dcterms:created xsi:type="dcterms:W3CDTF">2018-02-13T14:06:57Z</dcterms:created>
  <dcterms:modified xsi:type="dcterms:W3CDTF">2021-02-06T14:34:58Z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0x010100F3D1634AEC69584E97F223ECD512DD1B</vt:lpwstr>
  </property>
</Properties>
</file>